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4630400" cy="8229600"/>
  <p:notesSz cx="8229600" cy="14630400"/>
  <p:embeddedFontLst>
    <p:embeddedFont>
      <p:font typeface="Inconsolata" pitchFamily="1" charset="0"/>
      <p:regular r:id="rId22"/>
    </p:embeddedFont>
    <p:embeddedFont>
      <p:font typeface="Montserrat Black" panose="00000A00000000000000" pitchFamily="2" charset="0"/>
      <p:regular r:id="rId23"/>
      <p:bold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2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538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39521" y="341319"/>
            <a:ext cx="8204479" cy="2315289"/>
          </a:xfrm>
          <a:prstGeom prst="rect">
            <a:avLst/>
          </a:prstGeom>
          <a:noFill/>
          <a:ln/>
        </p:spPr>
        <p:txBody>
          <a:bodyPr wrap="square" lIns="0" tIns="0" rIns="0" bIns="0" rtlCol="0" anchor="t"/>
          <a:lstStyle/>
          <a:p>
            <a:pPr marL="0" indent="0">
              <a:lnSpc>
                <a:spcPts val="9100"/>
              </a:lnSpc>
              <a:buNone/>
            </a:pPr>
            <a:r>
              <a:rPr lang="en-US" sz="7250" b="1" dirty="0">
                <a:solidFill>
                  <a:srgbClr val="151617"/>
                </a:solidFill>
                <a:latin typeface="Montserrat Black" pitchFamily="34" charset="0"/>
                <a:ea typeface="Montserrat Black" pitchFamily="34" charset="-122"/>
                <a:cs typeface="Montserrat Black" pitchFamily="34" charset="-120"/>
              </a:rPr>
              <a:t>Sales Trends Data Analysis using Tableau</a:t>
            </a:r>
            <a:endParaRPr lang="en-US" sz="7250" dirty="0"/>
          </a:p>
        </p:txBody>
      </p:sp>
      <p:sp>
        <p:nvSpPr>
          <p:cNvPr id="4" name="Text 1"/>
          <p:cNvSpPr/>
          <p:nvPr/>
        </p:nvSpPr>
        <p:spPr>
          <a:xfrm>
            <a:off x="939521" y="3840174"/>
            <a:ext cx="7264956" cy="2147888"/>
          </a:xfrm>
          <a:prstGeom prst="rect">
            <a:avLst/>
          </a:prstGeom>
          <a:noFill/>
          <a:ln/>
        </p:spPr>
        <p:txBody>
          <a:bodyPr wrap="square" lIns="0" tIns="0" rIns="0" bIns="0" rtlCol="0" anchor="t"/>
          <a:lstStyle/>
          <a:p>
            <a:pPr marL="0" indent="0">
              <a:lnSpc>
                <a:spcPts val="3350"/>
              </a:lnSpc>
              <a:buNone/>
            </a:pPr>
            <a:r>
              <a:rPr lang="en-US" sz="2100" dirty="0">
                <a:solidFill>
                  <a:srgbClr val="151617"/>
                </a:solidFill>
                <a:latin typeface="Inconsolata" pitchFamily="34" charset="0"/>
                <a:ea typeface="Inconsolata" pitchFamily="34" charset="-122"/>
                <a:cs typeface="Inconsolata" pitchFamily="34" charset="-120"/>
              </a:rPr>
              <a:t>We need to analyze key indicators for our sales data to gain insights into our business performance. This analysis will involve calculating important metrics and creating various charts to visualize trends and patterns in our sales data.</a:t>
            </a:r>
          </a:p>
        </p:txBody>
      </p:sp>
      <p:sp>
        <p:nvSpPr>
          <p:cNvPr id="7" name="Text 1">
            <a:extLst>
              <a:ext uri="{FF2B5EF4-FFF2-40B4-BE49-F238E27FC236}">
                <a16:creationId xmlns:a16="http://schemas.microsoft.com/office/drawing/2014/main" id="{D1EC5B54-6D94-A177-F4D0-FBF5E15F4F34}"/>
              </a:ext>
            </a:extLst>
          </p:cNvPr>
          <p:cNvSpPr/>
          <p:nvPr/>
        </p:nvSpPr>
        <p:spPr>
          <a:xfrm>
            <a:off x="939521" y="6218811"/>
            <a:ext cx="7264956" cy="2147888"/>
          </a:xfrm>
          <a:prstGeom prst="rect">
            <a:avLst/>
          </a:prstGeom>
          <a:noFill/>
          <a:ln/>
        </p:spPr>
        <p:txBody>
          <a:bodyPr wrap="square" lIns="0" tIns="0" rIns="0" bIns="0" rtlCol="0" anchor="t"/>
          <a:lstStyle/>
          <a:p>
            <a:pPr marL="0" indent="0">
              <a:lnSpc>
                <a:spcPts val="3350"/>
              </a:lnSpc>
              <a:buNone/>
            </a:pPr>
            <a:r>
              <a:rPr lang="en-US" sz="2400" b="1" u="sng" dirty="0">
                <a:solidFill>
                  <a:srgbClr val="151617"/>
                </a:solidFill>
                <a:latin typeface="Inconsolata" pitchFamily="34" charset="0"/>
                <a:ea typeface="Inconsolata" pitchFamily="34" charset="-122"/>
                <a:cs typeface="Inconsolata" pitchFamily="34" charset="-120"/>
              </a:rPr>
              <a:t>Team Members Name:</a:t>
            </a:r>
          </a:p>
          <a:p>
            <a:pPr marL="0" indent="0">
              <a:lnSpc>
                <a:spcPts val="3350"/>
              </a:lnSpc>
              <a:buNone/>
            </a:pPr>
            <a:r>
              <a:rPr lang="en-US" sz="2100" dirty="0">
                <a:solidFill>
                  <a:srgbClr val="151617"/>
                </a:solidFill>
                <a:latin typeface="Inconsolata" pitchFamily="34" charset="0"/>
                <a:ea typeface="Inconsolata" pitchFamily="34" charset="-122"/>
                <a:cs typeface="Inconsolata" pitchFamily="34" charset="-120"/>
              </a:rPr>
              <a:t>Rohit G – RA2211003010509</a:t>
            </a:r>
          </a:p>
          <a:p>
            <a:pPr marL="0" indent="0">
              <a:lnSpc>
                <a:spcPts val="3350"/>
              </a:lnSpc>
              <a:buNone/>
            </a:pPr>
            <a:r>
              <a:rPr lang="en-US" sz="2100" dirty="0" err="1">
                <a:solidFill>
                  <a:srgbClr val="151617"/>
                </a:solidFill>
                <a:latin typeface="Inconsolata" pitchFamily="34" charset="0"/>
                <a:ea typeface="Inconsolata" pitchFamily="34" charset="-122"/>
                <a:cs typeface="Inconsolata" pitchFamily="34" charset="-120"/>
              </a:rPr>
              <a:t>Tharun</a:t>
            </a:r>
            <a:r>
              <a:rPr lang="en-US" sz="2100" dirty="0">
                <a:solidFill>
                  <a:srgbClr val="151617"/>
                </a:solidFill>
                <a:latin typeface="Inconsolata" pitchFamily="34" charset="0"/>
                <a:ea typeface="Inconsolata" pitchFamily="34" charset="-122"/>
                <a:cs typeface="Inconsolata" pitchFamily="34" charset="-120"/>
              </a:rPr>
              <a:t> Subramanian C – RA2211003011187</a:t>
            </a:r>
          </a:p>
          <a:p>
            <a:pPr marL="0" indent="0">
              <a:lnSpc>
                <a:spcPts val="3350"/>
              </a:lnSpc>
              <a:buNone/>
            </a:pPr>
            <a:endParaRPr lang="en-US" sz="2100" dirty="0">
              <a:solidFill>
                <a:srgbClr val="151617"/>
              </a:solidFill>
              <a:latin typeface="Inconsolata" pitchFamily="34" charset="0"/>
              <a:ea typeface="Inconsolata" pitchFamily="34" charset="-122"/>
              <a:cs typeface="Inconsolata"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93207" y="1251704"/>
            <a:ext cx="7357586" cy="3301484"/>
          </a:xfrm>
          <a:prstGeom prst="rect">
            <a:avLst/>
          </a:prstGeom>
          <a:noFill/>
          <a:ln/>
        </p:spPr>
        <p:txBody>
          <a:bodyPr wrap="square" lIns="0" tIns="0" rIns="0" bIns="0" rtlCol="0" anchor="t"/>
          <a:lstStyle/>
          <a:p>
            <a:pPr marL="0" indent="0">
              <a:lnSpc>
                <a:spcPts val="8650"/>
              </a:lnSpc>
              <a:buNone/>
            </a:pPr>
            <a:r>
              <a:rPr lang="en-US" sz="6900" b="1" dirty="0">
                <a:solidFill>
                  <a:srgbClr val="151617"/>
                </a:solidFill>
                <a:latin typeface="Montserrat Black" pitchFamily="34" charset="0"/>
                <a:ea typeface="Montserrat Black" pitchFamily="34" charset="-122"/>
                <a:cs typeface="Montserrat Black" pitchFamily="34" charset="-120"/>
              </a:rPr>
              <a:t>Sales Trends Analysis Using Power BI</a:t>
            </a:r>
            <a:endParaRPr lang="en-US" sz="6900" dirty="0"/>
          </a:p>
        </p:txBody>
      </p:sp>
      <p:sp>
        <p:nvSpPr>
          <p:cNvPr id="4" name="Text 1"/>
          <p:cNvSpPr/>
          <p:nvPr/>
        </p:nvSpPr>
        <p:spPr>
          <a:xfrm>
            <a:off x="893207" y="4935974"/>
            <a:ext cx="7357586" cy="2041922"/>
          </a:xfrm>
          <a:prstGeom prst="rect">
            <a:avLst/>
          </a:prstGeom>
          <a:noFill/>
          <a:ln/>
        </p:spPr>
        <p:txBody>
          <a:bodyPr wrap="square" lIns="0" tIns="0" rIns="0" bIns="0" rtlCol="0" anchor="t"/>
          <a:lstStyle/>
          <a:p>
            <a:pPr marL="0" indent="0">
              <a:lnSpc>
                <a:spcPts val="3200"/>
              </a:lnSpc>
              <a:buNone/>
            </a:pPr>
            <a:r>
              <a:rPr lang="en-US" sz="2000" dirty="0">
                <a:solidFill>
                  <a:srgbClr val="151617"/>
                </a:solidFill>
                <a:latin typeface="Inconsolata" pitchFamily="34" charset="0"/>
                <a:ea typeface="Inconsolata" pitchFamily="34" charset="-122"/>
                <a:cs typeface="Inconsolata" pitchFamily="34" charset="-120"/>
              </a:rPr>
              <a:t>We need to analyze key indicators for our sales data to gain insights into our business performance. This analysis will involve calculating important metrics and creating various charts to visualize trends and patterns in our sales data using Power BI.</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458"/>
          </a:xfrm>
          <a:prstGeom prst="rect">
            <a:avLst/>
          </a:prstGeom>
        </p:spPr>
      </p:pic>
      <p:pic>
        <p:nvPicPr>
          <p:cNvPr id="3" name="Image 1" descr="preencoded.png"/>
          <p:cNvPicPr>
            <a:picLocks noChangeAspect="1"/>
          </p:cNvPicPr>
          <p:nvPr/>
        </p:nvPicPr>
        <p:blipFill>
          <a:blip r:embed="rId4"/>
          <a:stretch>
            <a:fillRect/>
          </a:stretch>
        </p:blipFill>
        <p:spPr>
          <a:xfrm>
            <a:off x="275273" y="2758678"/>
            <a:ext cx="4935855" cy="2714982"/>
          </a:xfrm>
          <a:prstGeom prst="rect">
            <a:avLst/>
          </a:prstGeom>
        </p:spPr>
      </p:pic>
      <p:sp>
        <p:nvSpPr>
          <p:cNvPr id="4" name="Text 0"/>
          <p:cNvSpPr/>
          <p:nvPr/>
        </p:nvSpPr>
        <p:spPr>
          <a:xfrm>
            <a:off x="6256973" y="605433"/>
            <a:ext cx="7602855" cy="1375886"/>
          </a:xfrm>
          <a:prstGeom prst="rect">
            <a:avLst/>
          </a:prstGeom>
          <a:noFill/>
          <a:ln/>
        </p:spPr>
        <p:txBody>
          <a:bodyPr wrap="square" lIns="0" tIns="0" rIns="0" bIns="0" rtlCol="0" anchor="t"/>
          <a:lstStyle/>
          <a:p>
            <a:pPr marL="0" indent="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Key Performance Indicators (KPIs)</a:t>
            </a:r>
            <a:endParaRPr lang="en-US" sz="4300" dirty="0"/>
          </a:p>
        </p:txBody>
      </p:sp>
      <p:sp>
        <p:nvSpPr>
          <p:cNvPr id="5" name="Shape 1"/>
          <p:cNvSpPr/>
          <p:nvPr/>
        </p:nvSpPr>
        <p:spPr>
          <a:xfrm>
            <a:off x="6256973" y="2559129"/>
            <a:ext cx="495300" cy="495300"/>
          </a:xfrm>
          <a:prstGeom prst="roundRect">
            <a:avLst>
              <a:gd name="adj" fmla="val 18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6" name="Text 2"/>
          <p:cNvSpPr/>
          <p:nvPr/>
        </p:nvSpPr>
        <p:spPr>
          <a:xfrm>
            <a:off x="6435566" y="2641640"/>
            <a:ext cx="138113" cy="330279"/>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1</a:t>
            </a:r>
            <a:endParaRPr lang="en-US" sz="2600" dirty="0"/>
          </a:p>
        </p:txBody>
      </p:sp>
      <p:sp>
        <p:nvSpPr>
          <p:cNvPr id="7" name="Text 3"/>
          <p:cNvSpPr/>
          <p:nvPr/>
        </p:nvSpPr>
        <p:spPr>
          <a:xfrm>
            <a:off x="6972419" y="2559129"/>
            <a:ext cx="2752011" cy="343853"/>
          </a:xfrm>
          <a:prstGeom prst="rect">
            <a:avLst/>
          </a:prstGeom>
          <a:noFill/>
          <a:ln/>
        </p:spPr>
        <p:txBody>
          <a:bodyPr wrap="none" lIns="0" tIns="0" rIns="0" bIns="0" rtlCol="0" anchor="t"/>
          <a:lstStyle/>
          <a:p>
            <a:pPr marL="0" indent="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Total Revenue</a:t>
            </a:r>
            <a:endParaRPr lang="en-US" sz="2150" dirty="0"/>
          </a:p>
        </p:txBody>
      </p:sp>
      <p:sp>
        <p:nvSpPr>
          <p:cNvPr id="8" name="Text 4"/>
          <p:cNvSpPr/>
          <p:nvPr/>
        </p:nvSpPr>
        <p:spPr>
          <a:xfrm>
            <a:off x="6972419" y="3035022"/>
            <a:ext cx="6887408" cy="352187"/>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The sum of the total price of all pizza orders.</a:t>
            </a:r>
            <a:endParaRPr lang="en-US" sz="1700" dirty="0"/>
          </a:p>
        </p:txBody>
      </p:sp>
      <p:sp>
        <p:nvSpPr>
          <p:cNvPr id="9" name="Shape 5"/>
          <p:cNvSpPr/>
          <p:nvPr/>
        </p:nvSpPr>
        <p:spPr>
          <a:xfrm>
            <a:off x="6256973" y="3855006"/>
            <a:ext cx="495300" cy="495300"/>
          </a:xfrm>
          <a:prstGeom prst="roundRect">
            <a:avLst>
              <a:gd name="adj" fmla="val 18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0" name="Text 6"/>
          <p:cNvSpPr/>
          <p:nvPr/>
        </p:nvSpPr>
        <p:spPr>
          <a:xfrm>
            <a:off x="6404253" y="3937516"/>
            <a:ext cx="200739" cy="330279"/>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2</a:t>
            </a:r>
            <a:endParaRPr lang="en-US" sz="2600" dirty="0"/>
          </a:p>
        </p:txBody>
      </p:sp>
      <p:sp>
        <p:nvSpPr>
          <p:cNvPr id="11" name="Text 7"/>
          <p:cNvSpPr/>
          <p:nvPr/>
        </p:nvSpPr>
        <p:spPr>
          <a:xfrm>
            <a:off x="6972419" y="3855006"/>
            <a:ext cx="3097411" cy="343853"/>
          </a:xfrm>
          <a:prstGeom prst="rect">
            <a:avLst/>
          </a:prstGeom>
          <a:noFill/>
          <a:ln/>
        </p:spPr>
        <p:txBody>
          <a:bodyPr wrap="none" lIns="0" tIns="0" rIns="0" bIns="0" rtlCol="0" anchor="t"/>
          <a:lstStyle/>
          <a:p>
            <a:pPr marL="0" indent="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Average Order Value</a:t>
            </a:r>
            <a:endParaRPr lang="en-US" sz="2150" dirty="0"/>
          </a:p>
        </p:txBody>
      </p:sp>
      <p:sp>
        <p:nvSpPr>
          <p:cNvPr id="12" name="Text 8"/>
          <p:cNvSpPr/>
          <p:nvPr/>
        </p:nvSpPr>
        <p:spPr>
          <a:xfrm>
            <a:off x="6972419" y="4330898"/>
            <a:ext cx="6887408" cy="704374"/>
          </a:xfrm>
          <a:prstGeom prst="rect">
            <a:avLst/>
          </a:prstGeom>
          <a:noFill/>
          <a:ln/>
        </p:spPr>
        <p:txBody>
          <a:bodyPr wrap="squar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The average amount spent per order, calculated by dividing the total revenue by the total number of orders.</a:t>
            </a:r>
            <a:endParaRPr lang="en-US" sz="1700" dirty="0"/>
          </a:p>
        </p:txBody>
      </p:sp>
      <p:sp>
        <p:nvSpPr>
          <p:cNvPr id="13" name="Shape 9"/>
          <p:cNvSpPr/>
          <p:nvPr/>
        </p:nvSpPr>
        <p:spPr>
          <a:xfrm>
            <a:off x="6256973" y="5503069"/>
            <a:ext cx="495300" cy="495300"/>
          </a:xfrm>
          <a:prstGeom prst="roundRect">
            <a:avLst>
              <a:gd name="adj" fmla="val 18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4" name="Text 10"/>
          <p:cNvSpPr/>
          <p:nvPr/>
        </p:nvSpPr>
        <p:spPr>
          <a:xfrm>
            <a:off x="6403181" y="5585579"/>
            <a:ext cx="202763" cy="330279"/>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3</a:t>
            </a:r>
            <a:endParaRPr lang="en-US" sz="2600" dirty="0"/>
          </a:p>
        </p:txBody>
      </p:sp>
      <p:sp>
        <p:nvSpPr>
          <p:cNvPr id="15" name="Text 11"/>
          <p:cNvSpPr/>
          <p:nvPr/>
        </p:nvSpPr>
        <p:spPr>
          <a:xfrm>
            <a:off x="6972419" y="5503069"/>
            <a:ext cx="2752011" cy="343853"/>
          </a:xfrm>
          <a:prstGeom prst="rect">
            <a:avLst/>
          </a:prstGeom>
          <a:noFill/>
          <a:ln/>
        </p:spPr>
        <p:txBody>
          <a:bodyPr wrap="none" lIns="0" tIns="0" rIns="0" bIns="0" rtlCol="0" anchor="t"/>
          <a:lstStyle/>
          <a:p>
            <a:pPr marL="0" indent="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Total Pizzas Sold</a:t>
            </a:r>
            <a:endParaRPr lang="en-US" sz="2150" dirty="0"/>
          </a:p>
        </p:txBody>
      </p:sp>
      <p:sp>
        <p:nvSpPr>
          <p:cNvPr id="16" name="Text 12"/>
          <p:cNvSpPr/>
          <p:nvPr/>
        </p:nvSpPr>
        <p:spPr>
          <a:xfrm>
            <a:off x="6972419" y="5978962"/>
            <a:ext cx="6887408" cy="352187"/>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The sum of the quantities of all pizzas sold.</a:t>
            </a:r>
            <a:endParaRPr lang="en-US" sz="1700" dirty="0"/>
          </a:p>
        </p:txBody>
      </p:sp>
      <p:sp>
        <p:nvSpPr>
          <p:cNvPr id="17" name="Shape 13"/>
          <p:cNvSpPr/>
          <p:nvPr/>
        </p:nvSpPr>
        <p:spPr>
          <a:xfrm>
            <a:off x="6256973" y="6798945"/>
            <a:ext cx="495300" cy="495300"/>
          </a:xfrm>
          <a:prstGeom prst="roundRect">
            <a:avLst>
              <a:gd name="adj" fmla="val 18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8" name="Text 14"/>
          <p:cNvSpPr/>
          <p:nvPr/>
        </p:nvSpPr>
        <p:spPr>
          <a:xfrm>
            <a:off x="6386989" y="6881455"/>
            <a:ext cx="235148" cy="330279"/>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4</a:t>
            </a:r>
            <a:endParaRPr lang="en-US" sz="2600" dirty="0"/>
          </a:p>
        </p:txBody>
      </p:sp>
      <p:sp>
        <p:nvSpPr>
          <p:cNvPr id="19" name="Text 15"/>
          <p:cNvSpPr/>
          <p:nvPr/>
        </p:nvSpPr>
        <p:spPr>
          <a:xfrm>
            <a:off x="6972419" y="6798945"/>
            <a:ext cx="2752011" cy="343853"/>
          </a:xfrm>
          <a:prstGeom prst="rect">
            <a:avLst/>
          </a:prstGeom>
          <a:noFill/>
          <a:ln/>
        </p:spPr>
        <p:txBody>
          <a:bodyPr wrap="none" lIns="0" tIns="0" rIns="0" bIns="0" rtlCol="0" anchor="t"/>
          <a:lstStyle/>
          <a:p>
            <a:pPr marL="0" indent="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Total Orders</a:t>
            </a:r>
            <a:endParaRPr lang="en-US" sz="2150" dirty="0"/>
          </a:p>
        </p:txBody>
      </p:sp>
      <p:sp>
        <p:nvSpPr>
          <p:cNvPr id="20" name="Text 16"/>
          <p:cNvSpPr/>
          <p:nvPr/>
        </p:nvSpPr>
        <p:spPr>
          <a:xfrm>
            <a:off x="6972419" y="7274838"/>
            <a:ext cx="6887408" cy="352187"/>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The total number of orders placed.</a:t>
            </a:r>
            <a:endParaRPr lang="en-US" sz="1700" dirty="0"/>
          </a:p>
        </p:txBody>
      </p:sp>
      <p:sp>
        <p:nvSpPr>
          <p:cNvPr id="21" name="Rectangle 20">
            <a:extLst>
              <a:ext uri="{FF2B5EF4-FFF2-40B4-BE49-F238E27FC236}">
                <a16:creationId xmlns:a16="http://schemas.microsoft.com/office/drawing/2014/main" id="{FEC0FA14-AE2B-36F5-DC34-CB7ACE44F7E6}"/>
              </a:ext>
            </a:extLst>
          </p:cNvPr>
          <p:cNvSpPr/>
          <p:nvPr/>
        </p:nvSpPr>
        <p:spPr>
          <a:xfrm>
            <a:off x="5486400" y="7759065"/>
            <a:ext cx="91440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0273" y="3748683"/>
            <a:ext cx="4925854" cy="732234"/>
          </a:xfrm>
          <a:prstGeom prst="rect">
            <a:avLst/>
          </a:prstGeom>
        </p:spPr>
      </p:pic>
      <p:sp>
        <p:nvSpPr>
          <p:cNvPr id="4" name="Text 0"/>
          <p:cNvSpPr/>
          <p:nvPr/>
        </p:nvSpPr>
        <p:spPr>
          <a:xfrm>
            <a:off x="6270307" y="706160"/>
            <a:ext cx="7576185" cy="1399699"/>
          </a:xfrm>
          <a:prstGeom prst="rect">
            <a:avLst/>
          </a:prstGeom>
          <a:noFill/>
          <a:ln/>
        </p:spPr>
        <p:txBody>
          <a:bodyPr wrap="square" lIns="0" tIns="0" rIns="0" bIns="0" rtlCol="0" anchor="t"/>
          <a:lstStyle/>
          <a:p>
            <a:pPr marL="0" indent="0">
              <a:lnSpc>
                <a:spcPts val="5500"/>
              </a:lnSpc>
              <a:buNone/>
            </a:pPr>
            <a:r>
              <a:rPr lang="en-US" sz="4400" b="1" dirty="0">
                <a:solidFill>
                  <a:srgbClr val="151617"/>
                </a:solidFill>
                <a:latin typeface="Montserrat Black" pitchFamily="34" charset="0"/>
                <a:ea typeface="Montserrat Black" pitchFamily="34" charset="-122"/>
                <a:cs typeface="Montserrat Black" pitchFamily="34" charset="-120"/>
              </a:rPr>
              <a:t>Additional KPI: Average Pizzas Per Order</a:t>
            </a:r>
            <a:endParaRPr lang="en-US" sz="4400" dirty="0"/>
          </a:p>
        </p:txBody>
      </p:sp>
      <p:sp>
        <p:nvSpPr>
          <p:cNvPr id="5" name="Shape 1"/>
          <p:cNvSpPr/>
          <p:nvPr/>
        </p:nvSpPr>
        <p:spPr>
          <a:xfrm>
            <a:off x="6270307" y="2441734"/>
            <a:ext cx="7576185" cy="1305758"/>
          </a:xfrm>
          <a:prstGeom prst="roundRect">
            <a:avLst>
              <a:gd name="adj" fmla="val 700"/>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6" name="Text 2"/>
          <p:cNvSpPr/>
          <p:nvPr/>
        </p:nvSpPr>
        <p:spPr>
          <a:xfrm>
            <a:off x="6501884" y="2673310"/>
            <a:ext cx="2799755" cy="350044"/>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Definition</a:t>
            </a:r>
            <a:endParaRPr lang="en-US" sz="2200" dirty="0"/>
          </a:p>
        </p:txBody>
      </p:sp>
      <p:sp>
        <p:nvSpPr>
          <p:cNvPr id="7" name="Text 3"/>
          <p:cNvSpPr/>
          <p:nvPr/>
        </p:nvSpPr>
        <p:spPr>
          <a:xfrm>
            <a:off x="6501884" y="3157657"/>
            <a:ext cx="7113032" cy="358259"/>
          </a:xfrm>
          <a:prstGeom prst="rect">
            <a:avLst/>
          </a:prstGeom>
          <a:noFill/>
          <a:ln/>
        </p:spPr>
        <p:txBody>
          <a:bodyPr wrap="none" lIns="0" tIns="0" rIns="0" bIns="0" rtlCol="0" anchor="t"/>
          <a:lstStyle/>
          <a:p>
            <a:pPr marL="0" indent="0">
              <a:lnSpc>
                <a:spcPts val="2800"/>
              </a:lnSpc>
              <a:buNone/>
            </a:pPr>
            <a:r>
              <a:rPr lang="en-US" sz="1750" dirty="0">
                <a:solidFill>
                  <a:srgbClr val="151617"/>
                </a:solidFill>
                <a:latin typeface="Inconsolata" pitchFamily="34" charset="0"/>
                <a:ea typeface="Inconsolata" pitchFamily="34" charset="-122"/>
                <a:cs typeface="Inconsolata" pitchFamily="34" charset="-120"/>
              </a:rPr>
              <a:t>The average number of pizzas sold per order.</a:t>
            </a:r>
            <a:endParaRPr lang="en-US" sz="1750" dirty="0"/>
          </a:p>
        </p:txBody>
      </p:sp>
      <p:sp>
        <p:nvSpPr>
          <p:cNvPr id="8" name="Shape 4"/>
          <p:cNvSpPr/>
          <p:nvPr/>
        </p:nvSpPr>
        <p:spPr>
          <a:xfrm>
            <a:off x="6270307" y="3971449"/>
            <a:ext cx="7576185" cy="1664018"/>
          </a:xfrm>
          <a:prstGeom prst="roundRect">
            <a:avLst>
              <a:gd name="adj" fmla="val 550"/>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5"/>
          <p:cNvSpPr/>
          <p:nvPr/>
        </p:nvSpPr>
        <p:spPr>
          <a:xfrm>
            <a:off x="6501884" y="4203025"/>
            <a:ext cx="2799755" cy="350044"/>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Calculation</a:t>
            </a:r>
            <a:endParaRPr lang="en-US" sz="2200" dirty="0"/>
          </a:p>
        </p:txBody>
      </p:sp>
      <p:sp>
        <p:nvSpPr>
          <p:cNvPr id="10" name="Text 6"/>
          <p:cNvSpPr/>
          <p:nvPr/>
        </p:nvSpPr>
        <p:spPr>
          <a:xfrm>
            <a:off x="6501884" y="4687372"/>
            <a:ext cx="7113032" cy="716518"/>
          </a:xfrm>
          <a:prstGeom prst="rect">
            <a:avLst/>
          </a:prstGeom>
          <a:noFill/>
          <a:ln/>
        </p:spPr>
        <p:txBody>
          <a:bodyPr wrap="square" lIns="0" tIns="0" rIns="0" bIns="0" rtlCol="0" anchor="t"/>
          <a:lstStyle/>
          <a:p>
            <a:pPr marL="0" indent="0">
              <a:lnSpc>
                <a:spcPts val="2800"/>
              </a:lnSpc>
              <a:buNone/>
            </a:pPr>
            <a:r>
              <a:rPr lang="en-US" sz="1750" dirty="0">
                <a:solidFill>
                  <a:srgbClr val="151617"/>
                </a:solidFill>
                <a:latin typeface="Inconsolata" pitchFamily="34" charset="0"/>
                <a:ea typeface="Inconsolata" pitchFamily="34" charset="-122"/>
                <a:cs typeface="Inconsolata" pitchFamily="34" charset="-120"/>
              </a:rPr>
              <a:t>Calculated by dividing the total number of pizzas sold by the total number of orders.</a:t>
            </a:r>
            <a:endParaRPr lang="en-US" sz="1750" dirty="0"/>
          </a:p>
        </p:txBody>
      </p:sp>
      <p:sp>
        <p:nvSpPr>
          <p:cNvPr id="11" name="Shape 7"/>
          <p:cNvSpPr/>
          <p:nvPr/>
        </p:nvSpPr>
        <p:spPr>
          <a:xfrm>
            <a:off x="6270307" y="5859423"/>
            <a:ext cx="7576185" cy="1664018"/>
          </a:xfrm>
          <a:prstGeom prst="roundRect">
            <a:avLst>
              <a:gd name="adj" fmla="val 550"/>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2" name="Text 8"/>
          <p:cNvSpPr/>
          <p:nvPr/>
        </p:nvSpPr>
        <p:spPr>
          <a:xfrm>
            <a:off x="6501884" y="6090999"/>
            <a:ext cx="2799755" cy="350044"/>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Importance</a:t>
            </a:r>
            <a:endParaRPr lang="en-US" sz="2200" dirty="0"/>
          </a:p>
        </p:txBody>
      </p:sp>
      <p:sp>
        <p:nvSpPr>
          <p:cNvPr id="13" name="Text 9"/>
          <p:cNvSpPr/>
          <p:nvPr/>
        </p:nvSpPr>
        <p:spPr>
          <a:xfrm>
            <a:off x="6501884" y="6575346"/>
            <a:ext cx="7113032" cy="716518"/>
          </a:xfrm>
          <a:prstGeom prst="rect">
            <a:avLst/>
          </a:prstGeom>
          <a:noFill/>
          <a:ln/>
        </p:spPr>
        <p:txBody>
          <a:bodyPr wrap="square" lIns="0" tIns="0" rIns="0" bIns="0" rtlCol="0" anchor="t"/>
          <a:lstStyle/>
          <a:p>
            <a:pPr marL="0" indent="0">
              <a:lnSpc>
                <a:spcPts val="2800"/>
              </a:lnSpc>
              <a:buNone/>
            </a:pPr>
            <a:r>
              <a:rPr lang="en-US" sz="1750" dirty="0">
                <a:solidFill>
                  <a:srgbClr val="151617"/>
                </a:solidFill>
                <a:latin typeface="Inconsolata" pitchFamily="34" charset="0"/>
                <a:ea typeface="Inconsolata" pitchFamily="34" charset="-122"/>
                <a:cs typeface="Inconsolata" pitchFamily="34" charset="-120"/>
              </a:rPr>
              <a:t>This metric helps understand customer ordering patterns and can inform inventory and staffing decisions.</a:t>
            </a:r>
            <a:endParaRPr lang="en-US" sz="1750" dirty="0"/>
          </a:p>
        </p:txBody>
      </p:sp>
      <p:sp>
        <p:nvSpPr>
          <p:cNvPr id="14" name="Rectangle 13">
            <a:extLst>
              <a:ext uri="{FF2B5EF4-FFF2-40B4-BE49-F238E27FC236}">
                <a16:creationId xmlns:a16="http://schemas.microsoft.com/office/drawing/2014/main" id="{FEC0FA14-AE2B-36F5-DC34-CB7ACE44F7E6}"/>
              </a:ext>
            </a:extLst>
          </p:cNvPr>
          <p:cNvSpPr/>
          <p:nvPr/>
        </p:nvSpPr>
        <p:spPr>
          <a:xfrm>
            <a:off x="5486400" y="7755017"/>
            <a:ext cx="91440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696"/>
          </a:xfrm>
          <a:prstGeom prst="rect">
            <a:avLst/>
          </a:prstGeom>
        </p:spPr>
      </p:pic>
      <p:pic>
        <p:nvPicPr>
          <p:cNvPr id="3" name="Image 1" descr="preencoded.png"/>
          <p:cNvPicPr>
            <a:picLocks noChangeAspect="1"/>
          </p:cNvPicPr>
          <p:nvPr/>
        </p:nvPicPr>
        <p:blipFill>
          <a:blip r:embed="rId4"/>
          <a:stretch>
            <a:fillRect/>
          </a:stretch>
        </p:blipFill>
        <p:spPr>
          <a:xfrm>
            <a:off x="9419630" y="2861667"/>
            <a:ext cx="4935022" cy="2509361"/>
          </a:xfrm>
          <a:prstGeom prst="rect">
            <a:avLst/>
          </a:prstGeom>
        </p:spPr>
      </p:pic>
      <p:sp>
        <p:nvSpPr>
          <p:cNvPr id="4" name="Text 0"/>
          <p:cNvSpPr/>
          <p:nvPr/>
        </p:nvSpPr>
        <p:spPr>
          <a:xfrm>
            <a:off x="771882" y="606385"/>
            <a:ext cx="7600236" cy="1378268"/>
          </a:xfrm>
          <a:prstGeom prst="rect">
            <a:avLst/>
          </a:prstGeom>
          <a:noFill/>
          <a:ln/>
        </p:spPr>
        <p:txBody>
          <a:bodyPr wrap="square" lIns="0" tIns="0" rIns="0" bIns="0" rtlCol="0" anchor="t"/>
          <a:lstStyle/>
          <a:p>
            <a:pPr marL="0" indent="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Daily Trend for Total Pizzas Sold</a:t>
            </a:r>
            <a:endParaRPr lang="en-US" sz="4300" dirty="0"/>
          </a:p>
        </p:txBody>
      </p:sp>
      <p:sp>
        <p:nvSpPr>
          <p:cNvPr id="5" name="Shape 1"/>
          <p:cNvSpPr/>
          <p:nvPr/>
        </p:nvSpPr>
        <p:spPr>
          <a:xfrm>
            <a:off x="1087398" y="2315408"/>
            <a:ext cx="30480" cy="5310902"/>
          </a:xfrm>
          <a:prstGeom prst="roundRect">
            <a:avLst>
              <a:gd name="adj" fmla="val 30000"/>
            </a:avLst>
          </a:prstGeom>
          <a:solidFill>
            <a:srgbClr val="000000">
              <a:alpha val="8000"/>
            </a:srgbClr>
          </a:solidFill>
          <a:ln/>
        </p:spPr>
      </p:sp>
      <p:sp>
        <p:nvSpPr>
          <p:cNvPr id="6" name="Shape 2"/>
          <p:cNvSpPr/>
          <p:nvPr/>
        </p:nvSpPr>
        <p:spPr>
          <a:xfrm>
            <a:off x="1320225" y="2796183"/>
            <a:ext cx="771882" cy="30480"/>
          </a:xfrm>
          <a:prstGeom prst="roundRect">
            <a:avLst>
              <a:gd name="adj" fmla="val 30000"/>
            </a:avLst>
          </a:prstGeom>
          <a:solidFill>
            <a:srgbClr val="151617"/>
          </a:solidFill>
          <a:ln/>
        </p:spPr>
      </p:sp>
      <p:sp>
        <p:nvSpPr>
          <p:cNvPr id="7" name="Shape 3"/>
          <p:cNvSpPr/>
          <p:nvPr/>
        </p:nvSpPr>
        <p:spPr>
          <a:xfrm>
            <a:off x="854571" y="2563416"/>
            <a:ext cx="496133" cy="496133"/>
          </a:xfrm>
          <a:prstGeom prst="roundRect">
            <a:avLst>
              <a:gd name="adj" fmla="val 184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8" name="Text 4"/>
          <p:cNvSpPr/>
          <p:nvPr/>
        </p:nvSpPr>
        <p:spPr>
          <a:xfrm>
            <a:off x="1033403" y="2646045"/>
            <a:ext cx="138351" cy="330875"/>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1</a:t>
            </a:r>
            <a:endParaRPr lang="en-US" sz="2600" dirty="0"/>
          </a:p>
        </p:txBody>
      </p:sp>
      <p:sp>
        <p:nvSpPr>
          <p:cNvPr id="9" name="Text 5"/>
          <p:cNvSpPr/>
          <p:nvPr/>
        </p:nvSpPr>
        <p:spPr>
          <a:xfrm>
            <a:off x="2315528" y="2535912"/>
            <a:ext cx="2756773" cy="34444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Chart Type</a:t>
            </a:r>
            <a:endParaRPr lang="en-US" sz="2150" dirty="0"/>
          </a:p>
        </p:txBody>
      </p:sp>
      <p:sp>
        <p:nvSpPr>
          <p:cNvPr id="10" name="Text 6"/>
          <p:cNvSpPr/>
          <p:nvPr/>
        </p:nvSpPr>
        <p:spPr>
          <a:xfrm>
            <a:off x="2315528" y="3012638"/>
            <a:ext cx="6056590" cy="705564"/>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Create a stacked bar chart that displays the Daily trend of total orders over a time period.</a:t>
            </a:r>
            <a:endParaRPr lang="en-US" sz="1700" dirty="0"/>
          </a:p>
        </p:txBody>
      </p:sp>
      <p:sp>
        <p:nvSpPr>
          <p:cNvPr id="11" name="Shape 7"/>
          <p:cNvSpPr/>
          <p:nvPr/>
        </p:nvSpPr>
        <p:spPr>
          <a:xfrm>
            <a:off x="1320225" y="4639985"/>
            <a:ext cx="771882" cy="30480"/>
          </a:xfrm>
          <a:prstGeom prst="roundRect">
            <a:avLst>
              <a:gd name="adj" fmla="val 30000"/>
            </a:avLst>
          </a:prstGeom>
          <a:solidFill>
            <a:srgbClr val="151617"/>
          </a:solidFill>
          <a:ln/>
        </p:spPr>
      </p:sp>
      <p:sp>
        <p:nvSpPr>
          <p:cNvPr id="12" name="Shape 8"/>
          <p:cNvSpPr/>
          <p:nvPr/>
        </p:nvSpPr>
        <p:spPr>
          <a:xfrm>
            <a:off x="854571" y="4407218"/>
            <a:ext cx="496133" cy="496133"/>
          </a:xfrm>
          <a:prstGeom prst="roundRect">
            <a:avLst>
              <a:gd name="adj" fmla="val 184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3" name="Text 9"/>
          <p:cNvSpPr/>
          <p:nvPr/>
        </p:nvSpPr>
        <p:spPr>
          <a:xfrm>
            <a:off x="1001970" y="4489847"/>
            <a:ext cx="201216" cy="330875"/>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2</a:t>
            </a:r>
            <a:endParaRPr lang="en-US" sz="2600" dirty="0"/>
          </a:p>
        </p:txBody>
      </p:sp>
      <p:sp>
        <p:nvSpPr>
          <p:cNvPr id="14" name="Text 10"/>
          <p:cNvSpPr/>
          <p:nvPr/>
        </p:nvSpPr>
        <p:spPr>
          <a:xfrm>
            <a:off x="2315528" y="4379714"/>
            <a:ext cx="2756773" cy="34444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Purpose</a:t>
            </a:r>
            <a:endParaRPr lang="en-US" sz="2150" dirty="0"/>
          </a:p>
        </p:txBody>
      </p:sp>
      <p:sp>
        <p:nvSpPr>
          <p:cNvPr id="15" name="Text 11"/>
          <p:cNvSpPr/>
          <p:nvPr/>
        </p:nvSpPr>
        <p:spPr>
          <a:xfrm>
            <a:off x="2315528" y="4856440"/>
            <a:ext cx="6056590" cy="705564"/>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This chart will help us identify any patterns or fluctuations in order volumes on a Daily basis.</a:t>
            </a:r>
            <a:endParaRPr lang="en-US" sz="1700" dirty="0"/>
          </a:p>
        </p:txBody>
      </p:sp>
      <p:sp>
        <p:nvSpPr>
          <p:cNvPr id="16" name="Shape 12"/>
          <p:cNvSpPr/>
          <p:nvPr/>
        </p:nvSpPr>
        <p:spPr>
          <a:xfrm>
            <a:off x="1320225" y="6483787"/>
            <a:ext cx="771882" cy="30480"/>
          </a:xfrm>
          <a:prstGeom prst="roundRect">
            <a:avLst>
              <a:gd name="adj" fmla="val 30000"/>
            </a:avLst>
          </a:prstGeom>
          <a:solidFill>
            <a:srgbClr val="151617"/>
          </a:solidFill>
          <a:ln/>
        </p:spPr>
      </p:sp>
      <p:sp>
        <p:nvSpPr>
          <p:cNvPr id="17" name="Shape 13"/>
          <p:cNvSpPr/>
          <p:nvPr/>
        </p:nvSpPr>
        <p:spPr>
          <a:xfrm>
            <a:off x="854571" y="6251019"/>
            <a:ext cx="496133" cy="496133"/>
          </a:xfrm>
          <a:prstGeom prst="roundRect">
            <a:avLst>
              <a:gd name="adj" fmla="val 184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8" name="Text 14"/>
          <p:cNvSpPr/>
          <p:nvPr/>
        </p:nvSpPr>
        <p:spPr>
          <a:xfrm>
            <a:off x="1001018" y="6333649"/>
            <a:ext cx="203121" cy="330875"/>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3</a:t>
            </a:r>
            <a:endParaRPr lang="en-US" sz="2600" dirty="0"/>
          </a:p>
        </p:txBody>
      </p:sp>
      <p:sp>
        <p:nvSpPr>
          <p:cNvPr id="19" name="Text 15"/>
          <p:cNvSpPr/>
          <p:nvPr/>
        </p:nvSpPr>
        <p:spPr>
          <a:xfrm>
            <a:off x="2315528" y="6223516"/>
            <a:ext cx="2756773" cy="34444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Insights</a:t>
            </a:r>
            <a:endParaRPr lang="en-US" sz="2150" dirty="0"/>
          </a:p>
        </p:txBody>
      </p:sp>
      <p:sp>
        <p:nvSpPr>
          <p:cNvPr id="20" name="Text 16"/>
          <p:cNvSpPr/>
          <p:nvPr/>
        </p:nvSpPr>
        <p:spPr>
          <a:xfrm>
            <a:off x="2315528" y="6700242"/>
            <a:ext cx="6056590" cy="705564"/>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Understand peak Days and potential staffing needs throughout the day.</a:t>
            </a:r>
            <a:endParaRPr lang="en-US" sz="1700" dirty="0"/>
          </a:p>
        </p:txBody>
      </p:sp>
      <p:sp>
        <p:nvSpPr>
          <p:cNvPr id="21" name="Rectangle 20">
            <a:extLst>
              <a:ext uri="{FF2B5EF4-FFF2-40B4-BE49-F238E27FC236}">
                <a16:creationId xmlns:a16="http://schemas.microsoft.com/office/drawing/2014/main" id="{FEC0FA14-AE2B-36F5-DC34-CB7ACE44F7E6}"/>
              </a:ext>
            </a:extLst>
          </p:cNvPr>
          <p:cNvSpPr/>
          <p:nvPr/>
        </p:nvSpPr>
        <p:spPr>
          <a:xfrm>
            <a:off x="0" y="7709903"/>
            <a:ext cx="91440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pic>
        <p:nvPicPr>
          <p:cNvPr id="3" name="Image 1" descr="preencoded.png"/>
          <p:cNvPicPr>
            <a:picLocks noChangeAspect="1"/>
          </p:cNvPicPr>
          <p:nvPr/>
        </p:nvPicPr>
        <p:blipFill>
          <a:blip r:embed="rId4"/>
          <a:stretch>
            <a:fillRect/>
          </a:stretch>
        </p:blipFill>
        <p:spPr>
          <a:xfrm>
            <a:off x="276225" y="2872621"/>
            <a:ext cx="4933831" cy="2486739"/>
          </a:xfrm>
          <a:prstGeom prst="rect">
            <a:avLst/>
          </a:prstGeom>
        </p:spPr>
      </p:pic>
      <p:sp>
        <p:nvSpPr>
          <p:cNvPr id="4" name="Text 0"/>
          <p:cNvSpPr/>
          <p:nvPr/>
        </p:nvSpPr>
        <p:spPr>
          <a:xfrm>
            <a:off x="6259830" y="607695"/>
            <a:ext cx="7597140" cy="1381363"/>
          </a:xfrm>
          <a:prstGeom prst="rect">
            <a:avLst/>
          </a:prstGeom>
          <a:noFill/>
          <a:ln/>
        </p:spPr>
        <p:txBody>
          <a:bodyPr wrap="square" lIns="0" tIns="0" rIns="0" bIns="0" rtlCol="0" anchor="t"/>
          <a:lstStyle/>
          <a:p>
            <a:pPr marL="0" indent="0">
              <a:lnSpc>
                <a:spcPts val="5400"/>
              </a:lnSpc>
              <a:buNone/>
            </a:pPr>
            <a:r>
              <a:rPr lang="en-US" sz="4350" b="1" dirty="0">
                <a:solidFill>
                  <a:srgbClr val="151617"/>
                </a:solidFill>
                <a:latin typeface="Montserrat Black" pitchFamily="34" charset="0"/>
                <a:ea typeface="Montserrat Black" pitchFamily="34" charset="-122"/>
                <a:cs typeface="Montserrat Black" pitchFamily="34" charset="-120"/>
              </a:rPr>
              <a:t>Monthly Trend for Total Orders</a:t>
            </a:r>
            <a:endParaRPr lang="en-US" sz="4350" dirty="0"/>
          </a:p>
        </p:txBody>
      </p:sp>
      <p:pic>
        <p:nvPicPr>
          <p:cNvPr id="5" name="Image 2" descr="preencoded.png"/>
          <p:cNvPicPr>
            <a:picLocks noChangeAspect="1"/>
          </p:cNvPicPr>
          <p:nvPr/>
        </p:nvPicPr>
        <p:blipFill>
          <a:blip r:embed="rId5"/>
          <a:stretch>
            <a:fillRect/>
          </a:stretch>
        </p:blipFill>
        <p:spPr>
          <a:xfrm>
            <a:off x="6259830" y="2320528"/>
            <a:ext cx="1105019" cy="1767959"/>
          </a:xfrm>
          <a:prstGeom prst="rect">
            <a:avLst/>
          </a:prstGeom>
        </p:spPr>
      </p:pic>
      <p:sp>
        <p:nvSpPr>
          <p:cNvPr id="6" name="Text 1"/>
          <p:cNvSpPr/>
          <p:nvPr/>
        </p:nvSpPr>
        <p:spPr>
          <a:xfrm>
            <a:off x="7696319" y="2541508"/>
            <a:ext cx="2762488" cy="345281"/>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Chart Type</a:t>
            </a:r>
            <a:endParaRPr lang="en-US" sz="2150" dirty="0"/>
          </a:p>
        </p:txBody>
      </p:sp>
      <p:sp>
        <p:nvSpPr>
          <p:cNvPr id="7" name="Text 2"/>
          <p:cNvSpPr/>
          <p:nvPr/>
        </p:nvSpPr>
        <p:spPr>
          <a:xfrm>
            <a:off x="7696319" y="3019306"/>
            <a:ext cx="6160651" cy="706993"/>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Create a area chart that illustrates the monthly trend of total orders throughout the year.</a:t>
            </a:r>
            <a:endParaRPr lang="en-US" sz="1700" dirty="0"/>
          </a:p>
        </p:txBody>
      </p:sp>
      <p:pic>
        <p:nvPicPr>
          <p:cNvPr id="8" name="Image 3" descr="preencoded.png"/>
          <p:cNvPicPr>
            <a:picLocks noChangeAspect="1"/>
          </p:cNvPicPr>
          <p:nvPr/>
        </p:nvPicPr>
        <p:blipFill>
          <a:blip r:embed="rId6"/>
          <a:stretch>
            <a:fillRect/>
          </a:stretch>
        </p:blipFill>
        <p:spPr>
          <a:xfrm>
            <a:off x="6259830" y="4088487"/>
            <a:ext cx="1105019" cy="1767959"/>
          </a:xfrm>
          <a:prstGeom prst="rect">
            <a:avLst/>
          </a:prstGeom>
        </p:spPr>
      </p:pic>
      <p:sp>
        <p:nvSpPr>
          <p:cNvPr id="9" name="Text 3"/>
          <p:cNvSpPr/>
          <p:nvPr/>
        </p:nvSpPr>
        <p:spPr>
          <a:xfrm>
            <a:off x="7696319" y="4309467"/>
            <a:ext cx="2762488" cy="345281"/>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Purpose</a:t>
            </a:r>
            <a:endParaRPr lang="en-US" sz="2150" dirty="0"/>
          </a:p>
        </p:txBody>
      </p:sp>
      <p:sp>
        <p:nvSpPr>
          <p:cNvPr id="10" name="Text 4"/>
          <p:cNvSpPr/>
          <p:nvPr/>
        </p:nvSpPr>
        <p:spPr>
          <a:xfrm>
            <a:off x="7696319" y="4787265"/>
            <a:ext cx="6160651" cy="706993"/>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This chart will allow us to identify peak months or periods of high order activity.</a:t>
            </a:r>
            <a:endParaRPr lang="en-US" sz="1700" dirty="0"/>
          </a:p>
        </p:txBody>
      </p:sp>
      <p:pic>
        <p:nvPicPr>
          <p:cNvPr id="11" name="Image 4" descr="preencoded.png"/>
          <p:cNvPicPr>
            <a:picLocks noChangeAspect="1"/>
          </p:cNvPicPr>
          <p:nvPr/>
        </p:nvPicPr>
        <p:blipFill>
          <a:blip r:embed="rId7"/>
          <a:stretch>
            <a:fillRect/>
          </a:stretch>
        </p:blipFill>
        <p:spPr>
          <a:xfrm>
            <a:off x="6259830" y="5856446"/>
            <a:ext cx="1105019" cy="1767959"/>
          </a:xfrm>
          <a:prstGeom prst="rect">
            <a:avLst/>
          </a:prstGeom>
        </p:spPr>
      </p:pic>
      <p:sp>
        <p:nvSpPr>
          <p:cNvPr id="12" name="Text 5"/>
          <p:cNvSpPr/>
          <p:nvPr/>
        </p:nvSpPr>
        <p:spPr>
          <a:xfrm>
            <a:off x="7696319" y="6077426"/>
            <a:ext cx="2762488" cy="345281"/>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Insights</a:t>
            </a:r>
            <a:endParaRPr lang="en-US" sz="2150" dirty="0"/>
          </a:p>
        </p:txBody>
      </p:sp>
      <p:sp>
        <p:nvSpPr>
          <p:cNvPr id="13" name="Text 6"/>
          <p:cNvSpPr/>
          <p:nvPr/>
        </p:nvSpPr>
        <p:spPr>
          <a:xfrm>
            <a:off x="7696319" y="6555224"/>
            <a:ext cx="6160651" cy="706993"/>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Understand seasonal trends and plan for high-volume periods.</a:t>
            </a:r>
            <a:endParaRPr lang="en-US" sz="1700" dirty="0"/>
          </a:p>
        </p:txBody>
      </p:sp>
      <p:sp>
        <p:nvSpPr>
          <p:cNvPr id="14" name="Rectangle 13">
            <a:extLst>
              <a:ext uri="{FF2B5EF4-FFF2-40B4-BE49-F238E27FC236}">
                <a16:creationId xmlns:a16="http://schemas.microsoft.com/office/drawing/2014/main" id="{FEC0FA14-AE2B-36F5-DC34-CB7ACE44F7E6}"/>
              </a:ext>
            </a:extLst>
          </p:cNvPr>
          <p:cNvSpPr/>
          <p:nvPr/>
        </p:nvSpPr>
        <p:spPr>
          <a:xfrm>
            <a:off x="5486399" y="7734300"/>
            <a:ext cx="9193649"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99373" y="624602"/>
            <a:ext cx="12855416" cy="624483"/>
          </a:xfrm>
          <a:prstGeom prst="rect">
            <a:avLst/>
          </a:prstGeom>
          <a:noFill/>
          <a:ln/>
        </p:spPr>
        <p:txBody>
          <a:bodyPr wrap="none" lIns="0" tIns="0" rIns="0" bIns="0" rtlCol="0" anchor="t"/>
          <a:lstStyle/>
          <a:p>
            <a:pPr marL="0" indent="0">
              <a:lnSpc>
                <a:spcPts val="4900"/>
              </a:lnSpc>
              <a:buNone/>
            </a:pPr>
            <a:r>
              <a:rPr lang="en-US" sz="3900" b="1" dirty="0">
                <a:solidFill>
                  <a:srgbClr val="151617"/>
                </a:solidFill>
                <a:latin typeface="Montserrat Black" pitchFamily="34" charset="0"/>
                <a:ea typeface="Montserrat Black" pitchFamily="34" charset="-122"/>
                <a:cs typeface="Montserrat Black" pitchFamily="34" charset="-120"/>
              </a:rPr>
              <a:t>Percentage of Sales by Pizza Category and Size</a:t>
            </a:r>
            <a:endParaRPr lang="en-US" sz="3900" dirty="0"/>
          </a:p>
        </p:txBody>
      </p:sp>
      <p:pic>
        <p:nvPicPr>
          <p:cNvPr id="3" name="Image 0" descr="preencoded.png"/>
          <p:cNvPicPr>
            <a:picLocks noChangeAspect="1"/>
          </p:cNvPicPr>
          <p:nvPr/>
        </p:nvPicPr>
        <p:blipFill>
          <a:blip r:embed="rId3"/>
          <a:stretch>
            <a:fillRect/>
          </a:stretch>
        </p:blipFill>
        <p:spPr>
          <a:xfrm>
            <a:off x="699373" y="1648658"/>
            <a:ext cx="6465927" cy="3996214"/>
          </a:xfrm>
          <a:prstGeom prst="rect">
            <a:avLst/>
          </a:prstGeom>
        </p:spPr>
      </p:pic>
      <p:sp>
        <p:nvSpPr>
          <p:cNvPr id="4" name="Text 1"/>
          <p:cNvSpPr/>
          <p:nvPr/>
        </p:nvSpPr>
        <p:spPr>
          <a:xfrm>
            <a:off x="699373" y="5894665"/>
            <a:ext cx="2814638" cy="312182"/>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Pizza Category Sales</a:t>
            </a:r>
            <a:endParaRPr lang="en-US" sz="1950" dirty="0"/>
          </a:p>
        </p:txBody>
      </p:sp>
      <p:sp>
        <p:nvSpPr>
          <p:cNvPr id="5" name="Text 2"/>
          <p:cNvSpPr/>
          <p:nvPr/>
        </p:nvSpPr>
        <p:spPr>
          <a:xfrm>
            <a:off x="699373" y="6326743"/>
            <a:ext cx="6465927" cy="1278255"/>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Created a Donut chart that shows the distribution of sales across different pizza categories. This chart will provide insights into the popularity of various pizza categories and their contribution to overall sales.</a:t>
            </a:r>
            <a:endParaRPr lang="en-US" sz="1550" dirty="0"/>
          </a:p>
        </p:txBody>
      </p:sp>
      <p:pic>
        <p:nvPicPr>
          <p:cNvPr id="6" name="Image 1" descr="preencoded.png"/>
          <p:cNvPicPr>
            <a:picLocks noChangeAspect="1"/>
          </p:cNvPicPr>
          <p:nvPr/>
        </p:nvPicPr>
        <p:blipFill>
          <a:blip r:embed="rId4"/>
          <a:stretch>
            <a:fillRect/>
          </a:stretch>
        </p:blipFill>
        <p:spPr>
          <a:xfrm>
            <a:off x="7464981" y="1648658"/>
            <a:ext cx="6466046" cy="3996214"/>
          </a:xfrm>
          <a:prstGeom prst="rect">
            <a:avLst/>
          </a:prstGeom>
        </p:spPr>
      </p:pic>
      <p:sp>
        <p:nvSpPr>
          <p:cNvPr id="7" name="Text 3"/>
          <p:cNvSpPr/>
          <p:nvPr/>
        </p:nvSpPr>
        <p:spPr>
          <a:xfrm>
            <a:off x="7464981" y="5894665"/>
            <a:ext cx="2497931" cy="312182"/>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Pizza Size Sales</a:t>
            </a:r>
            <a:endParaRPr lang="en-US" sz="1950" dirty="0"/>
          </a:p>
        </p:txBody>
      </p:sp>
      <p:sp>
        <p:nvSpPr>
          <p:cNvPr id="8" name="Text 4"/>
          <p:cNvSpPr/>
          <p:nvPr/>
        </p:nvSpPr>
        <p:spPr>
          <a:xfrm>
            <a:off x="7464981" y="6326743"/>
            <a:ext cx="6466046" cy="1278255"/>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Generated a Donut chart that represents the percentage of sales attributed to different pizza sizes. This chart will help us understand customer preferences for pizza sizes and their impact on sales.</a:t>
            </a:r>
            <a:endParaRPr lang="en-US" sz="1550" dirty="0"/>
          </a:p>
        </p:txBody>
      </p:sp>
      <p:sp>
        <p:nvSpPr>
          <p:cNvPr id="9" name="Rectangle 8">
            <a:extLst>
              <a:ext uri="{FF2B5EF4-FFF2-40B4-BE49-F238E27FC236}">
                <a16:creationId xmlns:a16="http://schemas.microsoft.com/office/drawing/2014/main" id="{FEC0FA14-AE2B-36F5-DC34-CB7ACE44F7E6}"/>
              </a:ext>
            </a:extLst>
          </p:cNvPr>
          <p:cNvSpPr/>
          <p:nvPr/>
        </p:nvSpPr>
        <p:spPr>
          <a:xfrm>
            <a:off x="0" y="7734300"/>
            <a:ext cx="146304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458"/>
          </a:xfrm>
          <a:prstGeom prst="rect">
            <a:avLst/>
          </a:prstGeom>
        </p:spPr>
      </p:pic>
      <p:pic>
        <p:nvPicPr>
          <p:cNvPr id="3" name="Image 1" descr="preencoded.png"/>
          <p:cNvPicPr>
            <a:picLocks noChangeAspect="1"/>
          </p:cNvPicPr>
          <p:nvPr/>
        </p:nvPicPr>
        <p:blipFill>
          <a:blip r:embed="rId4"/>
          <a:stretch>
            <a:fillRect/>
          </a:stretch>
        </p:blipFill>
        <p:spPr>
          <a:xfrm>
            <a:off x="361950" y="2698909"/>
            <a:ext cx="4762500" cy="2834640"/>
          </a:xfrm>
          <a:prstGeom prst="rect">
            <a:avLst/>
          </a:prstGeom>
        </p:spPr>
      </p:pic>
      <p:sp>
        <p:nvSpPr>
          <p:cNvPr id="4" name="Text 0"/>
          <p:cNvSpPr/>
          <p:nvPr/>
        </p:nvSpPr>
        <p:spPr>
          <a:xfrm>
            <a:off x="6253877" y="603052"/>
            <a:ext cx="7609046" cy="1370647"/>
          </a:xfrm>
          <a:prstGeom prst="rect">
            <a:avLst/>
          </a:prstGeom>
          <a:noFill/>
          <a:ln/>
        </p:spPr>
        <p:txBody>
          <a:bodyPr wrap="square" lIns="0" tIns="0" rIns="0" bIns="0" rtlCol="0" anchor="t"/>
          <a:lstStyle/>
          <a:p>
            <a:pPr marL="0" indent="0">
              <a:lnSpc>
                <a:spcPts val="5350"/>
              </a:lnSpc>
              <a:buNone/>
            </a:pPr>
            <a:r>
              <a:rPr lang="en-US" sz="4300" b="1" dirty="0">
                <a:solidFill>
                  <a:srgbClr val="151617"/>
                </a:solidFill>
                <a:latin typeface="Montserrat Black" pitchFamily="34" charset="0"/>
                <a:ea typeface="Montserrat Black" pitchFamily="34" charset="-122"/>
                <a:cs typeface="Montserrat Black" pitchFamily="34" charset="-120"/>
              </a:rPr>
              <a:t>Total Pizzas Sold by Pizza Category</a:t>
            </a:r>
            <a:endParaRPr lang="en-US" sz="4300" dirty="0"/>
          </a:p>
        </p:txBody>
      </p:sp>
      <p:sp>
        <p:nvSpPr>
          <p:cNvPr id="5" name="Shape 1"/>
          <p:cNvSpPr/>
          <p:nvPr/>
        </p:nvSpPr>
        <p:spPr>
          <a:xfrm>
            <a:off x="6253877" y="2302550"/>
            <a:ext cx="7609046" cy="1629489"/>
          </a:xfrm>
          <a:prstGeom prst="roundRect">
            <a:avLst>
              <a:gd name="adj" fmla="val 56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6" name="Text 2"/>
          <p:cNvSpPr/>
          <p:nvPr/>
        </p:nvSpPr>
        <p:spPr>
          <a:xfrm>
            <a:off x="6480691" y="2529364"/>
            <a:ext cx="2741176" cy="342543"/>
          </a:xfrm>
          <a:prstGeom prst="rect">
            <a:avLst/>
          </a:prstGeom>
          <a:noFill/>
          <a:ln/>
        </p:spPr>
        <p:txBody>
          <a:bodyPr wrap="none" lIns="0" tIns="0" rIns="0" bIns="0" rtlCol="0" anchor="t"/>
          <a:lstStyle/>
          <a:p>
            <a:pPr marL="0" indent="0">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Chart Type</a:t>
            </a:r>
            <a:endParaRPr lang="en-US" sz="2150" dirty="0"/>
          </a:p>
        </p:txBody>
      </p:sp>
      <p:sp>
        <p:nvSpPr>
          <p:cNvPr id="7" name="Text 3"/>
          <p:cNvSpPr/>
          <p:nvPr/>
        </p:nvSpPr>
        <p:spPr>
          <a:xfrm>
            <a:off x="6480691" y="3003471"/>
            <a:ext cx="7155418" cy="701754"/>
          </a:xfrm>
          <a:prstGeom prst="rect">
            <a:avLst/>
          </a:prstGeom>
          <a:noFill/>
          <a:ln/>
        </p:spPr>
        <p:txBody>
          <a:bodyPr wrap="squar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Create a funnel chart that presents the total number of pizzas sold for each pizza category.</a:t>
            </a:r>
            <a:endParaRPr lang="en-US" sz="1700" dirty="0"/>
          </a:p>
        </p:txBody>
      </p:sp>
      <p:sp>
        <p:nvSpPr>
          <p:cNvPr id="8" name="Shape 4"/>
          <p:cNvSpPr/>
          <p:nvPr/>
        </p:nvSpPr>
        <p:spPr>
          <a:xfrm>
            <a:off x="6253877" y="4151233"/>
            <a:ext cx="7609046" cy="1629489"/>
          </a:xfrm>
          <a:prstGeom prst="roundRect">
            <a:avLst>
              <a:gd name="adj" fmla="val 56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5"/>
          <p:cNvSpPr/>
          <p:nvPr/>
        </p:nvSpPr>
        <p:spPr>
          <a:xfrm>
            <a:off x="6480691" y="4378047"/>
            <a:ext cx="2741176" cy="342543"/>
          </a:xfrm>
          <a:prstGeom prst="rect">
            <a:avLst/>
          </a:prstGeom>
          <a:noFill/>
          <a:ln/>
        </p:spPr>
        <p:txBody>
          <a:bodyPr wrap="none" lIns="0" tIns="0" rIns="0" bIns="0" rtlCol="0" anchor="t"/>
          <a:lstStyle/>
          <a:p>
            <a:pPr marL="0" indent="0">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Purpose</a:t>
            </a:r>
            <a:endParaRPr lang="en-US" sz="2150" dirty="0"/>
          </a:p>
        </p:txBody>
      </p:sp>
      <p:sp>
        <p:nvSpPr>
          <p:cNvPr id="10" name="Text 6"/>
          <p:cNvSpPr/>
          <p:nvPr/>
        </p:nvSpPr>
        <p:spPr>
          <a:xfrm>
            <a:off x="6480691" y="4852154"/>
            <a:ext cx="7155418" cy="701754"/>
          </a:xfrm>
          <a:prstGeom prst="rect">
            <a:avLst/>
          </a:prstGeom>
          <a:noFill/>
          <a:ln/>
        </p:spPr>
        <p:txBody>
          <a:bodyPr wrap="squar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This chart will allow us to compare the sales performance of different pizza categories.</a:t>
            </a:r>
            <a:endParaRPr lang="en-US" sz="1700" dirty="0"/>
          </a:p>
        </p:txBody>
      </p:sp>
      <p:sp>
        <p:nvSpPr>
          <p:cNvPr id="11" name="Shape 7"/>
          <p:cNvSpPr/>
          <p:nvPr/>
        </p:nvSpPr>
        <p:spPr>
          <a:xfrm>
            <a:off x="6253877" y="5999917"/>
            <a:ext cx="7609046" cy="1629489"/>
          </a:xfrm>
          <a:prstGeom prst="roundRect">
            <a:avLst>
              <a:gd name="adj" fmla="val 56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2" name="Text 8"/>
          <p:cNvSpPr/>
          <p:nvPr/>
        </p:nvSpPr>
        <p:spPr>
          <a:xfrm>
            <a:off x="6480691" y="6226731"/>
            <a:ext cx="2741176" cy="342543"/>
          </a:xfrm>
          <a:prstGeom prst="rect">
            <a:avLst/>
          </a:prstGeom>
          <a:noFill/>
          <a:ln/>
        </p:spPr>
        <p:txBody>
          <a:bodyPr wrap="none" lIns="0" tIns="0" rIns="0" bIns="0" rtlCol="0" anchor="t"/>
          <a:lstStyle/>
          <a:p>
            <a:pPr marL="0" indent="0">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Insights</a:t>
            </a:r>
            <a:endParaRPr lang="en-US" sz="2150" dirty="0"/>
          </a:p>
        </p:txBody>
      </p:sp>
      <p:sp>
        <p:nvSpPr>
          <p:cNvPr id="13" name="Text 9"/>
          <p:cNvSpPr/>
          <p:nvPr/>
        </p:nvSpPr>
        <p:spPr>
          <a:xfrm>
            <a:off x="6480691" y="6700838"/>
            <a:ext cx="7155418" cy="701754"/>
          </a:xfrm>
          <a:prstGeom prst="rect">
            <a:avLst/>
          </a:prstGeom>
          <a:noFill/>
          <a:ln/>
        </p:spPr>
        <p:txBody>
          <a:bodyPr wrap="squar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Identify top-performing categories and potential areas for menu optimization.</a:t>
            </a:r>
            <a:endParaRPr lang="en-US" sz="1700" dirty="0"/>
          </a:p>
        </p:txBody>
      </p:sp>
      <p:sp>
        <p:nvSpPr>
          <p:cNvPr id="14" name="Rectangle 13">
            <a:extLst>
              <a:ext uri="{FF2B5EF4-FFF2-40B4-BE49-F238E27FC236}">
                <a16:creationId xmlns:a16="http://schemas.microsoft.com/office/drawing/2014/main" id="{FEC0FA14-AE2B-36F5-DC34-CB7ACE44F7E6}"/>
              </a:ext>
            </a:extLst>
          </p:cNvPr>
          <p:cNvSpPr/>
          <p:nvPr/>
        </p:nvSpPr>
        <p:spPr>
          <a:xfrm>
            <a:off x="5486399" y="7734300"/>
            <a:ext cx="9054547"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08114"/>
          </a:xfrm>
          <a:prstGeom prst="rect">
            <a:avLst/>
          </a:prstGeom>
        </p:spPr>
      </p:pic>
      <p:pic>
        <p:nvPicPr>
          <p:cNvPr id="3" name="Image 1" descr="preencoded.png"/>
          <p:cNvPicPr>
            <a:picLocks noChangeAspect="1"/>
          </p:cNvPicPr>
          <p:nvPr/>
        </p:nvPicPr>
        <p:blipFill>
          <a:blip r:embed="rId4"/>
          <a:stretch>
            <a:fillRect/>
          </a:stretch>
        </p:blipFill>
        <p:spPr>
          <a:xfrm>
            <a:off x="3280410" y="658178"/>
            <a:ext cx="8069580" cy="1691640"/>
          </a:xfrm>
          <a:prstGeom prst="rect">
            <a:avLst/>
          </a:prstGeom>
        </p:spPr>
      </p:pic>
      <p:sp>
        <p:nvSpPr>
          <p:cNvPr id="4" name="Text 0"/>
          <p:cNvSpPr/>
          <p:nvPr/>
        </p:nvSpPr>
        <p:spPr>
          <a:xfrm>
            <a:off x="842248" y="3677245"/>
            <a:ext cx="6016347" cy="751999"/>
          </a:xfrm>
          <a:prstGeom prst="rect">
            <a:avLst/>
          </a:prstGeom>
          <a:noFill/>
          <a:ln/>
        </p:spPr>
        <p:txBody>
          <a:bodyPr wrap="none" lIns="0" tIns="0" rIns="0" bIns="0" rtlCol="0" anchor="t"/>
          <a:lstStyle/>
          <a:p>
            <a:pPr marL="0" indent="0">
              <a:lnSpc>
                <a:spcPts val="5900"/>
              </a:lnSpc>
              <a:buNone/>
            </a:pPr>
            <a:r>
              <a:rPr lang="en-US" sz="4700" b="1" dirty="0">
                <a:solidFill>
                  <a:srgbClr val="151617"/>
                </a:solidFill>
                <a:latin typeface="Montserrat Black" pitchFamily="34" charset="0"/>
                <a:ea typeface="Montserrat Black" pitchFamily="34" charset="-122"/>
                <a:cs typeface="Montserrat Black" pitchFamily="34" charset="-120"/>
              </a:rPr>
              <a:t>Top 5 Best Sellers</a:t>
            </a:r>
            <a:endParaRPr lang="en-US" sz="4700" dirty="0"/>
          </a:p>
        </p:txBody>
      </p:sp>
      <p:sp>
        <p:nvSpPr>
          <p:cNvPr id="5" name="Shape 1"/>
          <p:cNvSpPr/>
          <p:nvPr/>
        </p:nvSpPr>
        <p:spPr>
          <a:xfrm>
            <a:off x="842248" y="4790123"/>
            <a:ext cx="12945904" cy="2770346"/>
          </a:xfrm>
          <a:prstGeom prst="roundRect">
            <a:avLst>
              <a:gd name="adj" fmla="val 330"/>
            </a:avLst>
          </a:prstGeom>
          <a:noFill/>
          <a:ln w="7620">
            <a:solidFill>
              <a:srgbClr val="000000">
                <a:alpha val="8000"/>
              </a:srgbClr>
            </a:solidFill>
            <a:prstDash val="solid"/>
          </a:ln>
        </p:spPr>
      </p:sp>
      <p:sp>
        <p:nvSpPr>
          <p:cNvPr id="6" name="Shape 2"/>
          <p:cNvSpPr/>
          <p:nvPr/>
        </p:nvSpPr>
        <p:spPr>
          <a:xfrm>
            <a:off x="849868" y="4797743"/>
            <a:ext cx="12930664" cy="688777"/>
          </a:xfrm>
          <a:prstGeom prst="rect">
            <a:avLst/>
          </a:prstGeom>
          <a:solidFill>
            <a:srgbClr val="FFFFFF">
              <a:alpha val="4000"/>
            </a:srgbClr>
          </a:solidFill>
          <a:ln/>
        </p:spPr>
      </p:sp>
      <p:sp>
        <p:nvSpPr>
          <p:cNvPr id="7" name="Text 3"/>
          <p:cNvSpPr/>
          <p:nvPr/>
        </p:nvSpPr>
        <p:spPr>
          <a:xfrm>
            <a:off x="1090493" y="4949666"/>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Metric</a:t>
            </a:r>
            <a:endParaRPr lang="en-US" sz="1850" dirty="0"/>
          </a:p>
        </p:txBody>
      </p:sp>
      <p:sp>
        <p:nvSpPr>
          <p:cNvPr id="8" name="Text 4"/>
          <p:cNvSpPr/>
          <p:nvPr/>
        </p:nvSpPr>
        <p:spPr>
          <a:xfrm>
            <a:off x="7559635" y="4949666"/>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Description</a:t>
            </a:r>
            <a:endParaRPr lang="en-US" sz="1850" dirty="0"/>
          </a:p>
        </p:txBody>
      </p:sp>
      <p:sp>
        <p:nvSpPr>
          <p:cNvPr id="9" name="Shape 5"/>
          <p:cNvSpPr/>
          <p:nvPr/>
        </p:nvSpPr>
        <p:spPr>
          <a:xfrm>
            <a:off x="849868" y="5486519"/>
            <a:ext cx="12930664" cy="688777"/>
          </a:xfrm>
          <a:prstGeom prst="rect">
            <a:avLst/>
          </a:prstGeom>
          <a:solidFill>
            <a:srgbClr val="000000">
              <a:alpha val="4000"/>
            </a:srgbClr>
          </a:solidFill>
          <a:ln/>
        </p:spPr>
      </p:sp>
      <p:sp>
        <p:nvSpPr>
          <p:cNvPr id="10" name="Text 6"/>
          <p:cNvSpPr/>
          <p:nvPr/>
        </p:nvSpPr>
        <p:spPr>
          <a:xfrm>
            <a:off x="1090493" y="5638443"/>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Revenue</a:t>
            </a:r>
            <a:endParaRPr lang="en-US" sz="1850" dirty="0"/>
          </a:p>
        </p:txBody>
      </p:sp>
      <p:sp>
        <p:nvSpPr>
          <p:cNvPr id="11" name="Text 7"/>
          <p:cNvSpPr/>
          <p:nvPr/>
        </p:nvSpPr>
        <p:spPr>
          <a:xfrm>
            <a:off x="7559635" y="5638443"/>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Top 5 pizzas by total sales revenue</a:t>
            </a:r>
            <a:endParaRPr lang="en-US" sz="1850" dirty="0"/>
          </a:p>
        </p:txBody>
      </p:sp>
      <p:sp>
        <p:nvSpPr>
          <p:cNvPr id="12" name="Shape 8"/>
          <p:cNvSpPr/>
          <p:nvPr/>
        </p:nvSpPr>
        <p:spPr>
          <a:xfrm>
            <a:off x="849868" y="6175296"/>
            <a:ext cx="12930664" cy="688777"/>
          </a:xfrm>
          <a:prstGeom prst="rect">
            <a:avLst/>
          </a:prstGeom>
          <a:solidFill>
            <a:srgbClr val="FFFFFF">
              <a:alpha val="4000"/>
            </a:srgbClr>
          </a:solidFill>
          <a:ln/>
        </p:spPr>
      </p:sp>
      <p:sp>
        <p:nvSpPr>
          <p:cNvPr id="13" name="Text 9"/>
          <p:cNvSpPr/>
          <p:nvPr/>
        </p:nvSpPr>
        <p:spPr>
          <a:xfrm>
            <a:off x="1090493" y="6327219"/>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Total Quantity</a:t>
            </a:r>
            <a:endParaRPr lang="en-US" sz="1850" dirty="0"/>
          </a:p>
        </p:txBody>
      </p:sp>
      <p:sp>
        <p:nvSpPr>
          <p:cNvPr id="14" name="Text 10"/>
          <p:cNvSpPr/>
          <p:nvPr/>
        </p:nvSpPr>
        <p:spPr>
          <a:xfrm>
            <a:off x="7559635" y="6327219"/>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Top 5 pizzas by number of units sold</a:t>
            </a:r>
            <a:endParaRPr lang="en-US" sz="1850" dirty="0"/>
          </a:p>
        </p:txBody>
      </p:sp>
      <p:sp>
        <p:nvSpPr>
          <p:cNvPr id="15" name="Shape 11"/>
          <p:cNvSpPr/>
          <p:nvPr/>
        </p:nvSpPr>
        <p:spPr>
          <a:xfrm>
            <a:off x="849868" y="6864072"/>
            <a:ext cx="12930664" cy="688777"/>
          </a:xfrm>
          <a:prstGeom prst="rect">
            <a:avLst/>
          </a:prstGeom>
          <a:solidFill>
            <a:srgbClr val="000000">
              <a:alpha val="4000"/>
            </a:srgbClr>
          </a:solidFill>
          <a:ln/>
        </p:spPr>
      </p:sp>
      <p:sp>
        <p:nvSpPr>
          <p:cNvPr id="16" name="Text 12"/>
          <p:cNvSpPr/>
          <p:nvPr/>
        </p:nvSpPr>
        <p:spPr>
          <a:xfrm>
            <a:off x="1090493" y="7015996"/>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Total Orders</a:t>
            </a:r>
            <a:endParaRPr lang="en-US" sz="1850" dirty="0"/>
          </a:p>
        </p:txBody>
      </p:sp>
      <p:sp>
        <p:nvSpPr>
          <p:cNvPr id="17" name="Text 13"/>
          <p:cNvSpPr/>
          <p:nvPr/>
        </p:nvSpPr>
        <p:spPr>
          <a:xfrm>
            <a:off x="7559635" y="7015996"/>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Top 5 pizzas by frequency of orders</a:t>
            </a:r>
            <a:endParaRPr lang="en-US" sz="1850" dirty="0"/>
          </a:p>
        </p:txBody>
      </p:sp>
      <p:sp>
        <p:nvSpPr>
          <p:cNvPr id="18" name="Rectangle 17">
            <a:extLst>
              <a:ext uri="{FF2B5EF4-FFF2-40B4-BE49-F238E27FC236}">
                <a16:creationId xmlns:a16="http://schemas.microsoft.com/office/drawing/2014/main" id="{FEC0FA14-AE2B-36F5-DC34-CB7ACE44F7E6}"/>
              </a:ext>
            </a:extLst>
          </p:cNvPr>
          <p:cNvSpPr/>
          <p:nvPr/>
        </p:nvSpPr>
        <p:spPr>
          <a:xfrm>
            <a:off x="-39757" y="7734300"/>
            <a:ext cx="146304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267789"/>
          </a:xfrm>
          <a:prstGeom prst="rect">
            <a:avLst/>
          </a:prstGeom>
        </p:spPr>
      </p:pic>
      <p:pic>
        <p:nvPicPr>
          <p:cNvPr id="3" name="Image 1" descr="preencoded.png"/>
          <p:cNvPicPr>
            <a:picLocks noChangeAspect="1"/>
          </p:cNvPicPr>
          <p:nvPr/>
        </p:nvPicPr>
        <p:blipFill>
          <a:blip r:embed="rId4"/>
          <a:stretch>
            <a:fillRect/>
          </a:stretch>
        </p:blipFill>
        <p:spPr>
          <a:xfrm>
            <a:off x="3284220" y="776645"/>
            <a:ext cx="8061960" cy="1714500"/>
          </a:xfrm>
          <a:prstGeom prst="rect">
            <a:avLst/>
          </a:prstGeom>
        </p:spPr>
      </p:pic>
      <p:sp>
        <p:nvSpPr>
          <p:cNvPr id="4" name="Text 0"/>
          <p:cNvSpPr/>
          <p:nvPr/>
        </p:nvSpPr>
        <p:spPr>
          <a:xfrm>
            <a:off x="914995" y="3986689"/>
            <a:ext cx="6535579" cy="816888"/>
          </a:xfrm>
          <a:prstGeom prst="rect">
            <a:avLst/>
          </a:prstGeom>
          <a:noFill/>
          <a:ln/>
        </p:spPr>
        <p:txBody>
          <a:bodyPr wrap="none" lIns="0" tIns="0" rIns="0" bIns="0" rtlCol="0" anchor="t"/>
          <a:lstStyle/>
          <a:p>
            <a:pPr marL="0" indent="0">
              <a:lnSpc>
                <a:spcPts val="6400"/>
              </a:lnSpc>
              <a:buNone/>
            </a:pPr>
            <a:r>
              <a:rPr lang="en-US" sz="5100" b="1" dirty="0">
                <a:solidFill>
                  <a:srgbClr val="151617"/>
                </a:solidFill>
                <a:latin typeface="Montserrat Black" pitchFamily="34" charset="0"/>
                <a:ea typeface="Montserrat Black" pitchFamily="34" charset="-122"/>
                <a:cs typeface="Montserrat Black" pitchFamily="34" charset="-120"/>
              </a:rPr>
              <a:t>Bottom 5 Sellers</a:t>
            </a:r>
            <a:endParaRPr lang="en-US" sz="5100" dirty="0"/>
          </a:p>
        </p:txBody>
      </p:sp>
      <p:pic>
        <p:nvPicPr>
          <p:cNvPr id="5" name="Image 2" descr="preencoded.png"/>
          <p:cNvPicPr>
            <a:picLocks noChangeAspect="1"/>
          </p:cNvPicPr>
          <p:nvPr/>
        </p:nvPicPr>
        <p:blipFill>
          <a:blip r:embed="rId5"/>
          <a:stretch>
            <a:fillRect/>
          </a:stretch>
        </p:blipFill>
        <p:spPr>
          <a:xfrm>
            <a:off x="914995" y="5195649"/>
            <a:ext cx="653534" cy="653534"/>
          </a:xfrm>
          <a:prstGeom prst="rect">
            <a:avLst/>
          </a:prstGeom>
        </p:spPr>
      </p:pic>
      <p:sp>
        <p:nvSpPr>
          <p:cNvPr id="6" name="Text 1"/>
          <p:cNvSpPr/>
          <p:nvPr/>
        </p:nvSpPr>
        <p:spPr>
          <a:xfrm>
            <a:off x="914995" y="6110526"/>
            <a:ext cx="3267789" cy="408503"/>
          </a:xfrm>
          <a:prstGeom prst="rect">
            <a:avLst/>
          </a:prstGeom>
          <a:noFill/>
          <a:ln/>
        </p:spPr>
        <p:txBody>
          <a:bodyPr wrap="none" lIns="0" tIns="0" rIns="0" bIns="0" rtlCol="0" anchor="t"/>
          <a:lstStyle/>
          <a:p>
            <a:pPr marL="0" indent="0" algn="l">
              <a:lnSpc>
                <a:spcPts val="3200"/>
              </a:lnSpc>
              <a:buNone/>
            </a:pPr>
            <a:r>
              <a:rPr lang="en-US" sz="2550" b="1" dirty="0">
                <a:solidFill>
                  <a:srgbClr val="151617"/>
                </a:solidFill>
                <a:latin typeface="Montserrat Black" pitchFamily="34" charset="0"/>
                <a:ea typeface="Montserrat Black" pitchFamily="34" charset="-122"/>
                <a:cs typeface="Montserrat Black" pitchFamily="34" charset="-120"/>
              </a:rPr>
              <a:t>Revenue</a:t>
            </a:r>
            <a:endParaRPr lang="en-US" sz="2550" dirty="0"/>
          </a:p>
        </p:txBody>
      </p:sp>
      <p:sp>
        <p:nvSpPr>
          <p:cNvPr id="7" name="Text 2"/>
          <p:cNvSpPr/>
          <p:nvPr/>
        </p:nvSpPr>
        <p:spPr>
          <a:xfrm>
            <a:off x="914995" y="6675834"/>
            <a:ext cx="4005382" cy="836533"/>
          </a:xfrm>
          <a:prstGeom prst="rect">
            <a:avLst/>
          </a:prstGeom>
          <a:noFill/>
          <a:ln/>
        </p:spPr>
        <p:txBody>
          <a:bodyPr wrap="square" lIns="0" tIns="0" rIns="0" bIns="0" rtlCol="0" anchor="t"/>
          <a:lstStyle/>
          <a:p>
            <a:pPr marL="0" indent="0" algn="l">
              <a:lnSpc>
                <a:spcPts val="3250"/>
              </a:lnSpc>
              <a:buNone/>
            </a:pPr>
            <a:r>
              <a:rPr lang="en-US" sz="2050" dirty="0">
                <a:solidFill>
                  <a:srgbClr val="151617"/>
                </a:solidFill>
                <a:latin typeface="Inconsolata" pitchFamily="34" charset="0"/>
                <a:ea typeface="Inconsolata" pitchFamily="34" charset="-122"/>
                <a:cs typeface="Inconsolata" pitchFamily="34" charset="-120"/>
              </a:rPr>
              <a:t>Bottom 5 pizzas by total sales revenue</a:t>
            </a:r>
            <a:endParaRPr lang="en-US" sz="2050" dirty="0"/>
          </a:p>
        </p:txBody>
      </p:sp>
      <p:pic>
        <p:nvPicPr>
          <p:cNvPr id="8" name="Image 3" descr="preencoded.png"/>
          <p:cNvPicPr>
            <a:picLocks noChangeAspect="1"/>
          </p:cNvPicPr>
          <p:nvPr/>
        </p:nvPicPr>
        <p:blipFill>
          <a:blip r:embed="rId6"/>
          <a:stretch>
            <a:fillRect/>
          </a:stretch>
        </p:blipFill>
        <p:spPr>
          <a:xfrm>
            <a:off x="5312450" y="5195649"/>
            <a:ext cx="653534" cy="653534"/>
          </a:xfrm>
          <a:prstGeom prst="rect">
            <a:avLst/>
          </a:prstGeom>
        </p:spPr>
      </p:pic>
      <p:sp>
        <p:nvSpPr>
          <p:cNvPr id="9" name="Text 3"/>
          <p:cNvSpPr/>
          <p:nvPr/>
        </p:nvSpPr>
        <p:spPr>
          <a:xfrm>
            <a:off x="5312450" y="6110526"/>
            <a:ext cx="3267789" cy="408503"/>
          </a:xfrm>
          <a:prstGeom prst="rect">
            <a:avLst/>
          </a:prstGeom>
          <a:noFill/>
          <a:ln/>
        </p:spPr>
        <p:txBody>
          <a:bodyPr wrap="none" lIns="0" tIns="0" rIns="0" bIns="0" rtlCol="0" anchor="t"/>
          <a:lstStyle/>
          <a:p>
            <a:pPr marL="0" indent="0" algn="l">
              <a:lnSpc>
                <a:spcPts val="3200"/>
              </a:lnSpc>
              <a:buNone/>
            </a:pPr>
            <a:r>
              <a:rPr lang="en-US" sz="2550" b="1" dirty="0">
                <a:solidFill>
                  <a:srgbClr val="151617"/>
                </a:solidFill>
                <a:latin typeface="Montserrat Black" pitchFamily="34" charset="0"/>
                <a:ea typeface="Montserrat Black" pitchFamily="34" charset="-122"/>
                <a:cs typeface="Montserrat Black" pitchFamily="34" charset="-120"/>
              </a:rPr>
              <a:t>Total Quantity</a:t>
            </a:r>
            <a:endParaRPr lang="en-US" sz="2550" dirty="0"/>
          </a:p>
        </p:txBody>
      </p:sp>
      <p:sp>
        <p:nvSpPr>
          <p:cNvPr id="10" name="Text 4"/>
          <p:cNvSpPr/>
          <p:nvPr/>
        </p:nvSpPr>
        <p:spPr>
          <a:xfrm>
            <a:off x="5312450" y="6675834"/>
            <a:ext cx="4005382" cy="836533"/>
          </a:xfrm>
          <a:prstGeom prst="rect">
            <a:avLst/>
          </a:prstGeom>
          <a:noFill/>
          <a:ln/>
        </p:spPr>
        <p:txBody>
          <a:bodyPr wrap="square" lIns="0" tIns="0" rIns="0" bIns="0" rtlCol="0" anchor="t"/>
          <a:lstStyle/>
          <a:p>
            <a:pPr marL="0" indent="0" algn="l">
              <a:lnSpc>
                <a:spcPts val="3250"/>
              </a:lnSpc>
              <a:buNone/>
            </a:pPr>
            <a:r>
              <a:rPr lang="en-US" sz="2050" dirty="0">
                <a:solidFill>
                  <a:srgbClr val="151617"/>
                </a:solidFill>
                <a:latin typeface="Inconsolata" pitchFamily="34" charset="0"/>
                <a:ea typeface="Inconsolata" pitchFamily="34" charset="-122"/>
                <a:cs typeface="Inconsolata" pitchFamily="34" charset="-120"/>
              </a:rPr>
              <a:t>Bottom 5 pizzas by number of units sold</a:t>
            </a:r>
            <a:endParaRPr lang="en-US" sz="2050" dirty="0"/>
          </a:p>
        </p:txBody>
      </p:sp>
      <p:pic>
        <p:nvPicPr>
          <p:cNvPr id="11" name="Image 4" descr="preencoded.png"/>
          <p:cNvPicPr>
            <a:picLocks noChangeAspect="1"/>
          </p:cNvPicPr>
          <p:nvPr/>
        </p:nvPicPr>
        <p:blipFill>
          <a:blip r:embed="rId7"/>
          <a:stretch>
            <a:fillRect/>
          </a:stretch>
        </p:blipFill>
        <p:spPr>
          <a:xfrm>
            <a:off x="9709904" y="5195649"/>
            <a:ext cx="653534" cy="653534"/>
          </a:xfrm>
          <a:prstGeom prst="rect">
            <a:avLst/>
          </a:prstGeom>
        </p:spPr>
      </p:pic>
      <p:sp>
        <p:nvSpPr>
          <p:cNvPr id="12" name="Text 5"/>
          <p:cNvSpPr/>
          <p:nvPr/>
        </p:nvSpPr>
        <p:spPr>
          <a:xfrm>
            <a:off x="9709904" y="6110526"/>
            <a:ext cx="3267789" cy="408503"/>
          </a:xfrm>
          <a:prstGeom prst="rect">
            <a:avLst/>
          </a:prstGeom>
          <a:noFill/>
          <a:ln/>
        </p:spPr>
        <p:txBody>
          <a:bodyPr wrap="none" lIns="0" tIns="0" rIns="0" bIns="0" rtlCol="0" anchor="t"/>
          <a:lstStyle/>
          <a:p>
            <a:pPr marL="0" indent="0" algn="l">
              <a:lnSpc>
                <a:spcPts val="3200"/>
              </a:lnSpc>
              <a:buNone/>
            </a:pPr>
            <a:r>
              <a:rPr lang="en-US" sz="2550" b="1" dirty="0">
                <a:solidFill>
                  <a:srgbClr val="151617"/>
                </a:solidFill>
                <a:latin typeface="Montserrat Black" pitchFamily="34" charset="0"/>
                <a:ea typeface="Montserrat Black" pitchFamily="34" charset="-122"/>
                <a:cs typeface="Montserrat Black" pitchFamily="34" charset="-120"/>
              </a:rPr>
              <a:t>Total Orders</a:t>
            </a:r>
            <a:endParaRPr lang="en-US" sz="2550" dirty="0"/>
          </a:p>
        </p:txBody>
      </p:sp>
      <p:sp>
        <p:nvSpPr>
          <p:cNvPr id="13" name="Text 6"/>
          <p:cNvSpPr/>
          <p:nvPr/>
        </p:nvSpPr>
        <p:spPr>
          <a:xfrm>
            <a:off x="9709904" y="6675834"/>
            <a:ext cx="4005382" cy="836533"/>
          </a:xfrm>
          <a:prstGeom prst="rect">
            <a:avLst/>
          </a:prstGeom>
          <a:noFill/>
          <a:ln/>
        </p:spPr>
        <p:txBody>
          <a:bodyPr wrap="square" lIns="0" tIns="0" rIns="0" bIns="0" rtlCol="0" anchor="t"/>
          <a:lstStyle/>
          <a:p>
            <a:pPr marL="0" indent="0" algn="l">
              <a:lnSpc>
                <a:spcPts val="3250"/>
              </a:lnSpc>
              <a:buNone/>
            </a:pPr>
            <a:r>
              <a:rPr lang="en-US" sz="2050" dirty="0">
                <a:solidFill>
                  <a:srgbClr val="151617"/>
                </a:solidFill>
                <a:latin typeface="Inconsolata" pitchFamily="34" charset="0"/>
                <a:ea typeface="Inconsolata" pitchFamily="34" charset="-122"/>
                <a:cs typeface="Inconsolata" pitchFamily="34" charset="-120"/>
              </a:rPr>
              <a:t>Bottom 5 pizzas by frequency of orders</a:t>
            </a:r>
            <a:endParaRPr lang="en-US" sz="2050" dirty="0"/>
          </a:p>
        </p:txBody>
      </p:sp>
      <p:sp>
        <p:nvSpPr>
          <p:cNvPr id="14" name="Rectangle 13">
            <a:extLst>
              <a:ext uri="{FF2B5EF4-FFF2-40B4-BE49-F238E27FC236}">
                <a16:creationId xmlns:a16="http://schemas.microsoft.com/office/drawing/2014/main" id="{FEC0FA14-AE2B-36F5-DC34-CB7ACE44F7E6}"/>
              </a:ext>
            </a:extLst>
          </p:cNvPr>
          <p:cNvSpPr/>
          <p:nvPr/>
        </p:nvSpPr>
        <p:spPr>
          <a:xfrm>
            <a:off x="0" y="7722538"/>
            <a:ext cx="146304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1528" y="623173"/>
            <a:ext cx="5653683" cy="706755"/>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Conclusion</a:t>
            </a:r>
            <a:endParaRPr lang="en-US" sz="4450" dirty="0"/>
          </a:p>
        </p:txBody>
      </p:sp>
      <p:sp>
        <p:nvSpPr>
          <p:cNvPr id="4" name="Shape 1"/>
          <p:cNvSpPr/>
          <p:nvPr/>
        </p:nvSpPr>
        <p:spPr>
          <a:xfrm>
            <a:off x="791528" y="1923455"/>
            <a:ext cx="508754" cy="508754"/>
          </a:xfrm>
          <a:prstGeom prst="roundRect">
            <a:avLst>
              <a:gd name="adj" fmla="val 1797"/>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975003" y="2008227"/>
            <a:ext cx="141803" cy="339209"/>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6" name="Text 3"/>
          <p:cNvSpPr/>
          <p:nvPr/>
        </p:nvSpPr>
        <p:spPr>
          <a:xfrm>
            <a:off x="1526381" y="1923455"/>
            <a:ext cx="3773091" cy="353258"/>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Comprehensive Analysis</a:t>
            </a:r>
            <a:endParaRPr lang="en-US" sz="2200" dirty="0"/>
          </a:p>
        </p:txBody>
      </p:sp>
      <p:sp>
        <p:nvSpPr>
          <p:cNvPr id="7" name="Text 4"/>
          <p:cNvSpPr/>
          <p:nvPr/>
        </p:nvSpPr>
        <p:spPr>
          <a:xfrm>
            <a:off x="1526381" y="2412325"/>
            <a:ext cx="6826091" cy="1085136"/>
          </a:xfrm>
          <a:prstGeom prst="rect">
            <a:avLst/>
          </a:prstGeom>
          <a:noFill/>
          <a:ln/>
        </p:spPr>
        <p:txBody>
          <a:bodyPr wrap="square" lIns="0" tIns="0" rIns="0" bIns="0" rtlCol="0" anchor="t"/>
          <a:lstStyle/>
          <a:p>
            <a:pPr marL="0" indent="0">
              <a:lnSpc>
                <a:spcPts val="2800"/>
              </a:lnSpc>
              <a:buNone/>
            </a:pPr>
            <a:r>
              <a:rPr lang="en-US" sz="1750" dirty="0">
                <a:solidFill>
                  <a:srgbClr val="151617"/>
                </a:solidFill>
                <a:latin typeface="Inconsolata" pitchFamily="34" charset="0"/>
                <a:ea typeface="Inconsolata" pitchFamily="34" charset="-122"/>
                <a:cs typeface="Inconsolata" pitchFamily="34" charset="-120"/>
              </a:rPr>
              <a:t>By calculating these KPIs and creating these visualizations, we will gain a comprehensive understanding of our pizza sales performance.</a:t>
            </a:r>
            <a:endParaRPr lang="en-US" sz="1750" dirty="0"/>
          </a:p>
        </p:txBody>
      </p:sp>
      <p:sp>
        <p:nvSpPr>
          <p:cNvPr id="8" name="Shape 5"/>
          <p:cNvSpPr/>
          <p:nvPr/>
        </p:nvSpPr>
        <p:spPr>
          <a:xfrm>
            <a:off x="791528" y="3977878"/>
            <a:ext cx="508754" cy="508754"/>
          </a:xfrm>
          <a:prstGeom prst="roundRect">
            <a:avLst>
              <a:gd name="adj" fmla="val 1797"/>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6"/>
          <p:cNvSpPr/>
          <p:nvPr/>
        </p:nvSpPr>
        <p:spPr>
          <a:xfrm>
            <a:off x="942737" y="4062651"/>
            <a:ext cx="206216" cy="339209"/>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0" name="Text 7"/>
          <p:cNvSpPr/>
          <p:nvPr/>
        </p:nvSpPr>
        <p:spPr>
          <a:xfrm>
            <a:off x="1526381" y="3977878"/>
            <a:ext cx="3419356" cy="353258"/>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Data-Driven Decisions</a:t>
            </a:r>
            <a:endParaRPr lang="en-US" sz="2200" dirty="0"/>
          </a:p>
        </p:txBody>
      </p:sp>
      <p:sp>
        <p:nvSpPr>
          <p:cNvPr id="11" name="Text 8"/>
          <p:cNvSpPr/>
          <p:nvPr/>
        </p:nvSpPr>
        <p:spPr>
          <a:xfrm>
            <a:off x="1526381" y="4466749"/>
            <a:ext cx="6826091" cy="1085136"/>
          </a:xfrm>
          <a:prstGeom prst="rect">
            <a:avLst/>
          </a:prstGeom>
          <a:noFill/>
          <a:ln/>
        </p:spPr>
        <p:txBody>
          <a:bodyPr wrap="square" lIns="0" tIns="0" rIns="0" bIns="0" rtlCol="0" anchor="t"/>
          <a:lstStyle/>
          <a:p>
            <a:pPr marL="0" indent="0">
              <a:lnSpc>
                <a:spcPts val="2800"/>
              </a:lnSpc>
              <a:buNone/>
            </a:pPr>
            <a:r>
              <a:rPr lang="en-US" sz="1750" dirty="0">
                <a:solidFill>
                  <a:srgbClr val="151617"/>
                </a:solidFill>
                <a:latin typeface="Inconsolata" pitchFamily="34" charset="0"/>
                <a:ea typeface="Inconsolata" pitchFamily="34" charset="-122"/>
                <a:cs typeface="Inconsolata" pitchFamily="34" charset="-120"/>
              </a:rPr>
              <a:t>These insights will enable us to make data-driven decisions to improve our menu offerings, optimize pricing, and enhance overall business performance.</a:t>
            </a:r>
            <a:endParaRPr lang="en-US" sz="1750" dirty="0"/>
          </a:p>
        </p:txBody>
      </p:sp>
      <p:sp>
        <p:nvSpPr>
          <p:cNvPr id="12" name="Shape 9"/>
          <p:cNvSpPr/>
          <p:nvPr/>
        </p:nvSpPr>
        <p:spPr>
          <a:xfrm>
            <a:off x="791528" y="6032302"/>
            <a:ext cx="508754" cy="508754"/>
          </a:xfrm>
          <a:prstGeom prst="roundRect">
            <a:avLst>
              <a:gd name="adj" fmla="val 1797"/>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3" name="Text 10"/>
          <p:cNvSpPr/>
          <p:nvPr/>
        </p:nvSpPr>
        <p:spPr>
          <a:xfrm>
            <a:off x="941784" y="6117074"/>
            <a:ext cx="208240" cy="339209"/>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
        <p:nvSpPr>
          <p:cNvPr id="14" name="Text 11"/>
          <p:cNvSpPr/>
          <p:nvPr/>
        </p:nvSpPr>
        <p:spPr>
          <a:xfrm>
            <a:off x="1526381" y="6032302"/>
            <a:ext cx="3538538" cy="353258"/>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Continuous Monitoring</a:t>
            </a:r>
            <a:endParaRPr lang="en-US" sz="2200" dirty="0"/>
          </a:p>
        </p:txBody>
      </p:sp>
      <p:sp>
        <p:nvSpPr>
          <p:cNvPr id="15" name="Text 12"/>
          <p:cNvSpPr/>
          <p:nvPr/>
        </p:nvSpPr>
        <p:spPr>
          <a:xfrm>
            <a:off x="1526381" y="6521172"/>
            <a:ext cx="6826091" cy="1085136"/>
          </a:xfrm>
          <a:prstGeom prst="rect">
            <a:avLst/>
          </a:prstGeom>
          <a:noFill/>
          <a:ln/>
        </p:spPr>
        <p:txBody>
          <a:bodyPr wrap="square" lIns="0" tIns="0" rIns="0" bIns="0" rtlCol="0" anchor="t"/>
          <a:lstStyle/>
          <a:p>
            <a:pPr marL="0" indent="0">
              <a:lnSpc>
                <a:spcPts val="2800"/>
              </a:lnSpc>
              <a:buNone/>
            </a:pPr>
            <a:r>
              <a:rPr lang="en-US" sz="1750" dirty="0">
                <a:solidFill>
                  <a:srgbClr val="151617"/>
                </a:solidFill>
                <a:latin typeface="Inconsolata" pitchFamily="34" charset="0"/>
                <a:ea typeface="Inconsolata" pitchFamily="34" charset="-122"/>
                <a:cs typeface="Inconsolata" pitchFamily="34" charset="-120"/>
              </a:rPr>
              <a:t>Regularly updating and reviewing these metrics and charts will help us stay on top of trends and quickly respond to changes in customer preferences or market conditions.</a:t>
            </a:r>
            <a:endParaRPr lang="en-US" sz="1750" dirty="0"/>
          </a:p>
        </p:txBody>
      </p:sp>
      <p:sp>
        <p:nvSpPr>
          <p:cNvPr id="16" name="Rectangle 15">
            <a:extLst>
              <a:ext uri="{FF2B5EF4-FFF2-40B4-BE49-F238E27FC236}">
                <a16:creationId xmlns:a16="http://schemas.microsoft.com/office/drawing/2014/main" id="{FEC0FA14-AE2B-36F5-DC34-CB7ACE44F7E6}"/>
              </a:ext>
            </a:extLst>
          </p:cNvPr>
          <p:cNvSpPr/>
          <p:nvPr/>
        </p:nvSpPr>
        <p:spPr>
          <a:xfrm>
            <a:off x="0" y="7726859"/>
            <a:ext cx="91440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75273" y="2894528"/>
            <a:ext cx="4935855" cy="2443282"/>
          </a:xfrm>
          <a:prstGeom prst="rect">
            <a:avLst/>
          </a:prstGeom>
        </p:spPr>
      </p:pic>
      <p:sp>
        <p:nvSpPr>
          <p:cNvPr id="3" name="Text 0"/>
          <p:cNvSpPr/>
          <p:nvPr/>
        </p:nvSpPr>
        <p:spPr>
          <a:xfrm>
            <a:off x="6256973" y="605433"/>
            <a:ext cx="7602855" cy="1375886"/>
          </a:xfrm>
          <a:prstGeom prst="rect">
            <a:avLst/>
          </a:prstGeom>
          <a:noFill/>
          <a:ln/>
        </p:spPr>
        <p:txBody>
          <a:bodyPr wrap="square" lIns="0" tIns="0" rIns="0" bIns="0" rtlCol="0" anchor="t"/>
          <a:lstStyle/>
          <a:p>
            <a:pPr marL="0" indent="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Key Performance Indicators (KPIs)</a:t>
            </a:r>
            <a:endParaRPr lang="en-US" sz="4300" dirty="0"/>
          </a:p>
        </p:txBody>
      </p:sp>
      <p:sp>
        <p:nvSpPr>
          <p:cNvPr id="4" name="Shape 1"/>
          <p:cNvSpPr/>
          <p:nvPr/>
        </p:nvSpPr>
        <p:spPr>
          <a:xfrm>
            <a:off x="6256973" y="2559129"/>
            <a:ext cx="495300" cy="495300"/>
          </a:xfrm>
          <a:prstGeom prst="roundRect">
            <a:avLst>
              <a:gd name="adj" fmla="val 18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6435566" y="2641640"/>
            <a:ext cx="138113" cy="330279"/>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1</a:t>
            </a:r>
            <a:endParaRPr lang="en-US" sz="2600" dirty="0"/>
          </a:p>
        </p:txBody>
      </p:sp>
      <p:sp>
        <p:nvSpPr>
          <p:cNvPr id="6" name="Text 3"/>
          <p:cNvSpPr/>
          <p:nvPr/>
        </p:nvSpPr>
        <p:spPr>
          <a:xfrm>
            <a:off x="6972419" y="2559129"/>
            <a:ext cx="2752011" cy="343853"/>
          </a:xfrm>
          <a:prstGeom prst="rect">
            <a:avLst/>
          </a:prstGeom>
          <a:noFill/>
          <a:ln/>
        </p:spPr>
        <p:txBody>
          <a:bodyPr wrap="none" lIns="0" tIns="0" rIns="0" bIns="0" rtlCol="0" anchor="t"/>
          <a:lstStyle/>
          <a:p>
            <a:pPr marL="0" indent="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Total Revenue</a:t>
            </a:r>
            <a:endParaRPr lang="en-US" sz="2150" dirty="0"/>
          </a:p>
        </p:txBody>
      </p:sp>
      <p:sp>
        <p:nvSpPr>
          <p:cNvPr id="7" name="Text 4"/>
          <p:cNvSpPr/>
          <p:nvPr/>
        </p:nvSpPr>
        <p:spPr>
          <a:xfrm>
            <a:off x="6972419" y="3035022"/>
            <a:ext cx="6887408" cy="352187"/>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The sum of the total price of all pizza orders.</a:t>
            </a:r>
            <a:endParaRPr lang="en-US" sz="1700" dirty="0"/>
          </a:p>
        </p:txBody>
      </p:sp>
      <p:sp>
        <p:nvSpPr>
          <p:cNvPr id="8" name="Shape 5"/>
          <p:cNvSpPr/>
          <p:nvPr/>
        </p:nvSpPr>
        <p:spPr>
          <a:xfrm>
            <a:off x="6256973" y="3855006"/>
            <a:ext cx="495300" cy="495300"/>
          </a:xfrm>
          <a:prstGeom prst="roundRect">
            <a:avLst>
              <a:gd name="adj" fmla="val 18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6"/>
          <p:cNvSpPr/>
          <p:nvPr/>
        </p:nvSpPr>
        <p:spPr>
          <a:xfrm>
            <a:off x="6404253" y="3937516"/>
            <a:ext cx="200739" cy="330279"/>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2</a:t>
            </a:r>
            <a:endParaRPr lang="en-US" sz="2600" dirty="0"/>
          </a:p>
        </p:txBody>
      </p:sp>
      <p:sp>
        <p:nvSpPr>
          <p:cNvPr id="10" name="Text 7"/>
          <p:cNvSpPr/>
          <p:nvPr/>
        </p:nvSpPr>
        <p:spPr>
          <a:xfrm>
            <a:off x="6972419" y="3855006"/>
            <a:ext cx="3097411" cy="343853"/>
          </a:xfrm>
          <a:prstGeom prst="rect">
            <a:avLst/>
          </a:prstGeom>
          <a:noFill/>
          <a:ln/>
        </p:spPr>
        <p:txBody>
          <a:bodyPr wrap="none" lIns="0" tIns="0" rIns="0" bIns="0" rtlCol="0" anchor="t"/>
          <a:lstStyle/>
          <a:p>
            <a:pPr marL="0" indent="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Average Order Value</a:t>
            </a:r>
            <a:endParaRPr lang="en-US" sz="2150" dirty="0"/>
          </a:p>
        </p:txBody>
      </p:sp>
      <p:sp>
        <p:nvSpPr>
          <p:cNvPr id="11" name="Text 8"/>
          <p:cNvSpPr/>
          <p:nvPr/>
        </p:nvSpPr>
        <p:spPr>
          <a:xfrm>
            <a:off x="6972419" y="4330898"/>
            <a:ext cx="6887408" cy="704374"/>
          </a:xfrm>
          <a:prstGeom prst="rect">
            <a:avLst/>
          </a:prstGeom>
          <a:noFill/>
          <a:ln/>
        </p:spPr>
        <p:txBody>
          <a:bodyPr wrap="squar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The average amount spent per order, calculated by dividing the total revenue by the total number of orders.</a:t>
            </a:r>
            <a:endParaRPr lang="en-US" sz="1700" dirty="0"/>
          </a:p>
        </p:txBody>
      </p:sp>
      <p:sp>
        <p:nvSpPr>
          <p:cNvPr id="12" name="Shape 9"/>
          <p:cNvSpPr/>
          <p:nvPr/>
        </p:nvSpPr>
        <p:spPr>
          <a:xfrm>
            <a:off x="6256973" y="5503069"/>
            <a:ext cx="495300" cy="495300"/>
          </a:xfrm>
          <a:prstGeom prst="roundRect">
            <a:avLst>
              <a:gd name="adj" fmla="val 18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3" name="Text 10"/>
          <p:cNvSpPr/>
          <p:nvPr/>
        </p:nvSpPr>
        <p:spPr>
          <a:xfrm>
            <a:off x="6403181" y="5585579"/>
            <a:ext cx="202763" cy="330279"/>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3</a:t>
            </a:r>
            <a:endParaRPr lang="en-US" sz="2600" dirty="0"/>
          </a:p>
        </p:txBody>
      </p:sp>
      <p:sp>
        <p:nvSpPr>
          <p:cNvPr id="14" name="Text 11"/>
          <p:cNvSpPr/>
          <p:nvPr/>
        </p:nvSpPr>
        <p:spPr>
          <a:xfrm>
            <a:off x="6972419" y="5503069"/>
            <a:ext cx="2752011" cy="343853"/>
          </a:xfrm>
          <a:prstGeom prst="rect">
            <a:avLst/>
          </a:prstGeom>
          <a:noFill/>
          <a:ln/>
        </p:spPr>
        <p:txBody>
          <a:bodyPr wrap="none" lIns="0" tIns="0" rIns="0" bIns="0" rtlCol="0" anchor="t"/>
          <a:lstStyle/>
          <a:p>
            <a:pPr marL="0" indent="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Total Pizzas Sold</a:t>
            </a:r>
            <a:endParaRPr lang="en-US" sz="2150" dirty="0"/>
          </a:p>
        </p:txBody>
      </p:sp>
      <p:sp>
        <p:nvSpPr>
          <p:cNvPr id="15" name="Text 12"/>
          <p:cNvSpPr/>
          <p:nvPr/>
        </p:nvSpPr>
        <p:spPr>
          <a:xfrm>
            <a:off x="6972419" y="5978962"/>
            <a:ext cx="6887408" cy="352187"/>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The sum of the quantities of all pizzas sold.</a:t>
            </a:r>
            <a:endParaRPr lang="en-US" sz="1700" dirty="0"/>
          </a:p>
        </p:txBody>
      </p:sp>
      <p:sp>
        <p:nvSpPr>
          <p:cNvPr id="16" name="Shape 13"/>
          <p:cNvSpPr/>
          <p:nvPr/>
        </p:nvSpPr>
        <p:spPr>
          <a:xfrm>
            <a:off x="6256973" y="6798945"/>
            <a:ext cx="495300" cy="495300"/>
          </a:xfrm>
          <a:prstGeom prst="roundRect">
            <a:avLst>
              <a:gd name="adj" fmla="val 18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7" name="Text 14"/>
          <p:cNvSpPr/>
          <p:nvPr/>
        </p:nvSpPr>
        <p:spPr>
          <a:xfrm>
            <a:off x="6386989" y="6881455"/>
            <a:ext cx="235148" cy="330279"/>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4</a:t>
            </a:r>
            <a:endParaRPr lang="en-US" sz="2600" dirty="0"/>
          </a:p>
        </p:txBody>
      </p:sp>
      <p:sp>
        <p:nvSpPr>
          <p:cNvPr id="18" name="Text 15"/>
          <p:cNvSpPr/>
          <p:nvPr/>
        </p:nvSpPr>
        <p:spPr>
          <a:xfrm>
            <a:off x="6972419" y="6798945"/>
            <a:ext cx="2752011" cy="343853"/>
          </a:xfrm>
          <a:prstGeom prst="rect">
            <a:avLst/>
          </a:prstGeom>
          <a:noFill/>
          <a:ln/>
        </p:spPr>
        <p:txBody>
          <a:bodyPr wrap="none" lIns="0" tIns="0" rIns="0" bIns="0" rtlCol="0" anchor="t"/>
          <a:lstStyle/>
          <a:p>
            <a:pPr marL="0" indent="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Total Orders</a:t>
            </a:r>
            <a:endParaRPr lang="en-US" sz="2150" dirty="0"/>
          </a:p>
        </p:txBody>
      </p:sp>
      <p:sp>
        <p:nvSpPr>
          <p:cNvPr id="19" name="Text 16"/>
          <p:cNvSpPr/>
          <p:nvPr/>
        </p:nvSpPr>
        <p:spPr>
          <a:xfrm>
            <a:off x="6972419" y="7274838"/>
            <a:ext cx="6887408" cy="352187"/>
          </a:xfrm>
          <a:prstGeom prst="rect">
            <a:avLst/>
          </a:prstGeom>
          <a:noFill/>
          <a:ln/>
        </p:spPr>
        <p:txBody>
          <a:bodyPr wrap="non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The total number of orders placed.</a:t>
            </a:r>
            <a:endParaRPr lang="en-US" sz="1700" dirty="0"/>
          </a:p>
        </p:txBody>
      </p:sp>
      <p:sp>
        <p:nvSpPr>
          <p:cNvPr id="20" name="Rectangle 19">
            <a:extLst>
              <a:ext uri="{FF2B5EF4-FFF2-40B4-BE49-F238E27FC236}">
                <a16:creationId xmlns:a16="http://schemas.microsoft.com/office/drawing/2014/main" id="{FEC0FA14-AE2B-36F5-DC34-CB7ACE44F7E6}"/>
              </a:ext>
            </a:extLst>
          </p:cNvPr>
          <p:cNvSpPr/>
          <p:nvPr/>
        </p:nvSpPr>
        <p:spPr>
          <a:xfrm>
            <a:off x="0" y="7734300"/>
            <a:ext cx="146304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0392" y="3872627"/>
            <a:ext cx="4925497" cy="484346"/>
          </a:xfrm>
          <a:prstGeom prst="rect">
            <a:avLst/>
          </a:prstGeom>
        </p:spPr>
      </p:pic>
      <p:sp>
        <p:nvSpPr>
          <p:cNvPr id="4" name="Text 0"/>
          <p:cNvSpPr/>
          <p:nvPr/>
        </p:nvSpPr>
        <p:spPr>
          <a:xfrm>
            <a:off x="6270307" y="706160"/>
            <a:ext cx="7576185" cy="1399699"/>
          </a:xfrm>
          <a:prstGeom prst="rect">
            <a:avLst/>
          </a:prstGeom>
          <a:noFill/>
          <a:ln/>
        </p:spPr>
        <p:txBody>
          <a:bodyPr wrap="square" lIns="0" tIns="0" rIns="0" bIns="0" rtlCol="0" anchor="t"/>
          <a:lstStyle/>
          <a:p>
            <a:pPr marL="0" indent="0">
              <a:lnSpc>
                <a:spcPts val="5500"/>
              </a:lnSpc>
              <a:buNone/>
            </a:pPr>
            <a:r>
              <a:rPr lang="en-US" sz="4400" b="1" dirty="0">
                <a:solidFill>
                  <a:srgbClr val="151617"/>
                </a:solidFill>
                <a:latin typeface="Montserrat Black" pitchFamily="34" charset="0"/>
                <a:ea typeface="Montserrat Black" pitchFamily="34" charset="-122"/>
                <a:cs typeface="Montserrat Black" pitchFamily="34" charset="-120"/>
              </a:rPr>
              <a:t>Additional KPI: Average Pizzas Per Order</a:t>
            </a:r>
            <a:endParaRPr lang="en-US" sz="4400" dirty="0"/>
          </a:p>
        </p:txBody>
      </p:sp>
      <p:sp>
        <p:nvSpPr>
          <p:cNvPr id="5" name="Shape 1"/>
          <p:cNvSpPr/>
          <p:nvPr/>
        </p:nvSpPr>
        <p:spPr>
          <a:xfrm>
            <a:off x="6270307" y="2441734"/>
            <a:ext cx="7576185" cy="1305758"/>
          </a:xfrm>
          <a:prstGeom prst="roundRect">
            <a:avLst>
              <a:gd name="adj" fmla="val 700"/>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6" name="Text 2"/>
          <p:cNvSpPr/>
          <p:nvPr/>
        </p:nvSpPr>
        <p:spPr>
          <a:xfrm>
            <a:off x="6501884" y="2673310"/>
            <a:ext cx="2799755" cy="350044"/>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Definition</a:t>
            </a:r>
            <a:endParaRPr lang="en-US" sz="2200" dirty="0"/>
          </a:p>
        </p:txBody>
      </p:sp>
      <p:sp>
        <p:nvSpPr>
          <p:cNvPr id="7" name="Text 3"/>
          <p:cNvSpPr/>
          <p:nvPr/>
        </p:nvSpPr>
        <p:spPr>
          <a:xfrm>
            <a:off x="6501884" y="3157657"/>
            <a:ext cx="7113032" cy="358259"/>
          </a:xfrm>
          <a:prstGeom prst="rect">
            <a:avLst/>
          </a:prstGeom>
          <a:noFill/>
          <a:ln/>
        </p:spPr>
        <p:txBody>
          <a:bodyPr wrap="none" lIns="0" tIns="0" rIns="0" bIns="0" rtlCol="0" anchor="t"/>
          <a:lstStyle/>
          <a:p>
            <a:pPr marL="0" indent="0">
              <a:lnSpc>
                <a:spcPts val="2800"/>
              </a:lnSpc>
              <a:buNone/>
            </a:pPr>
            <a:r>
              <a:rPr lang="en-US" sz="1750" dirty="0">
                <a:solidFill>
                  <a:srgbClr val="151617"/>
                </a:solidFill>
                <a:latin typeface="Inconsolata" pitchFamily="34" charset="0"/>
                <a:ea typeface="Inconsolata" pitchFamily="34" charset="-122"/>
                <a:cs typeface="Inconsolata" pitchFamily="34" charset="-120"/>
              </a:rPr>
              <a:t>The average number of pizzas sold per order.</a:t>
            </a:r>
            <a:endParaRPr lang="en-US" sz="1750" dirty="0"/>
          </a:p>
        </p:txBody>
      </p:sp>
      <p:sp>
        <p:nvSpPr>
          <p:cNvPr id="8" name="Shape 4"/>
          <p:cNvSpPr/>
          <p:nvPr/>
        </p:nvSpPr>
        <p:spPr>
          <a:xfrm>
            <a:off x="6270307" y="3971449"/>
            <a:ext cx="7576185" cy="1664018"/>
          </a:xfrm>
          <a:prstGeom prst="roundRect">
            <a:avLst>
              <a:gd name="adj" fmla="val 550"/>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5"/>
          <p:cNvSpPr/>
          <p:nvPr/>
        </p:nvSpPr>
        <p:spPr>
          <a:xfrm>
            <a:off x="6501884" y="4203025"/>
            <a:ext cx="2799755" cy="350044"/>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Calculation</a:t>
            </a:r>
            <a:endParaRPr lang="en-US" sz="2200" dirty="0"/>
          </a:p>
        </p:txBody>
      </p:sp>
      <p:sp>
        <p:nvSpPr>
          <p:cNvPr id="10" name="Text 6"/>
          <p:cNvSpPr/>
          <p:nvPr/>
        </p:nvSpPr>
        <p:spPr>
          <a:xfrm>
            <a:off x="6501884" y="4687372"/>
            <a:ext cx="7113032" cy="716518"/>
          </a:xfrm>
          <a:prstGeom prst="rect">
            <a:avLst/>
          </a:prstGeom>
          <a:noFill/>
          <a:ln/>
        </p:spPr>
        <p:txBody>
          <a:bodyPr wrap="square" lIns="0" tIns="0" rIns="0" bIns="0" rtlCol="0" anchor="t"/>
          <a:lstStyle/>
          <a:p>
            <a:pPr marL="0" indent="0">
              <a:lnSpc>
                <a:spcPts val="2800"/>
              </a:lnSpc>
              <a:buNone/>
            </a:pPr>
            <a:r>
              <a:rPr lang="en-US" sz="1750" dirty="0">
                <a:solidFill>
                  <a:srgbClr val="151617"/>
                </a:solidFill>
                <a:latin typeface="Inconsolata" pitchFamily="34" charset="0"/>
                <a:ea typeface="Inconsolata" pitchFamily="34" charset="-122"/>
                <a:cs typeface="Inconsolata" pitchFamily="34" charset="-120"/>
              </a:rPr>
              <a:t>Calculated by dividing the total number of pizzas sold by the total number of orders.</a:t>
            </a:r>
            <a:endParaRPr lang="en-US" sz="1750" dirty="0"/>
          </a:p>
        </p:txBody>
      </p:sp>
      <p:sp>
        <p:nvSpPr>
          <p:cNvPr id="11" name="Shape 7"/>
          <p:cNvSpPr/>
          <p:nvPr/>
        </p:nvSpPr>
        <p:spPr>
          <a:xfrm>
            <a:off x="6270307" y="5859423"/>
            <a:ext cx="7576185" cy="1664018"/>
          </a:xfrm>
          <a:prstGeom prst="roundRect">
            <a:avLst>
              <a:gd name="adj" fmla="val 550"/>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2" name="Text 8"/>
          <p:cNvSpPr/>
          <p:nvPr/>
        </p:nvSpPr>
        <p:spPr>
          <a:xfrm>
            <a:off x="6501884" y="6090999"/>
            <a:ext cx="2799755" cy="350044"/>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Importance</a:t>
            </a:r>
            <a:endParaRPr lang="en-US" sz="2200" dirty="0"/>
          </a:p>
        </p:txBody>
      </p:sp>
      <p:sp>
        <p:nvSpPr>
          <p:cNvPr id="13" name="Text 9"/>
          <p:cNvSpPr/>
          <p:nvPr/>
        </p:nvSpPr>
        <p:spPr>
          <a:xfrm>
            <a:off x="6501884" y="6575346"/>
            <a:ext cx="7113032" cy="716518"/>
          </a:xfrm>
          <a:prstGeom prst="rect">
            <a:avLst/>
          </a:prstGeom>
          <a:noFill/>
          <a:ln/>
        </p:spPr>
        <p:txBody>
          <a:bodyPr wrap="square" lIns="0" tIns="0" rIns="0" bIns="0" rtlCol="0" anchor="t"/>
          <a:lstStyle/>
          <a:p>
            <a:pPr marL="0" indent="0">
              <a:lnSpc>
                <a:spcPts val="2800"/>
              </a:lnSpc>
              <a:buNone/>
            </a:pPr>
            <a:r>
              <a:rPr lang="en-US" sz="1750" dirty="0">
                <a:solidFill>
                  <a:srgbClr val="151617"/>
                </a:solidFill>
                <a:latin typeface="Inconsolata" pitchFamily="34" charset="0"/>
                <a:ea typeface="Inconsolata" pitchFamily="34" charset="-122"/>
                <a:cs typeface="Inconsolata" pitchFamily="34" charset="-120"/>
              </a:rPr>
              <a:t>This metric helps understand customer ordering patterns and can inform inventory and staffing decisions.</a:t>
            </a:r>
            <a:endParaRPr lang="en-US" sz="1750" dirty="0"/>
          </a:p>
        </p:txBody>
      </p:sp>
      <p:sp>
        <p:nvSpPr>
          <p:cNvPr id="14" name="Rectangle 13">
            <a:extLst>
              <a:ext uri="{FF2B5EF4-FFF2-40B4-BE49-F238E27FC236}">
                <a16:creationId xmlns:a16="http://schemas.microsoft.com/office/drawing/2014/main" id="{FEC0FA14-AE2B-36F5-DC34-CB7ACE44F7E6}"/>
              </a:ext>
            </a:extLst>
          </p:cNvPr>
          <p:cNvSpPr/>
          <p:nvPr/>
        </p:nvSpPr>
        <p:spPr>
          <a:xfrm>
            <a:off x="5486400" y="7724186"/>
            <a:ext cx="91440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696"/>
          </a:xfrm>
          <a:prstGeom prst="rect">
            <a:avLst/>
          </a:prstGeom>
        </p:spPr>
      </p:pic>
      <p:pic>
        <p:nvPicPr>
          <p:cNvPr id="3" name="Image 1" descr="preencoded.png"/>
          <p:cNvPicPr>
            <a:picLocks noChangeAspect="1"/>
          </p:cNvPicPr>
          <p:nvPr/>
        </p:nvPicPr>
        <p:blipFill>
          <a:blip r:embed="rId4"/>
          <a:stretch>
            <a:fillRect/>
          </a:stretch>
        </p:blipFill>
        <p:spPr>
          <a:xfrm>
            <a:off x="9509760" y="2866668"/>
            <a:ext cx="4754880" cy="2499360"/>
          </a:xfrm>
          <a:prstGeom prst="rect">
            <a:avLst/>
          </a:prstGeom>
        </p:spPr>
      </p:pic>
      <p:sp>
        <p:nvSpPr>
          <p:cNvPr id="4" name="Text 0"/>
          <p:cNvSpPr/>
          <p:nvPr/>
        </p:nvSpPr>
        <p:spPr>
          <a:xfrm>
            <a:off x="771882" y="606385"/>
            <a:ext cx="7600236" cy="1378268"/>
          </a:xfrm>
          <a:prstGeom prst="rect">
            <a:avLst/>
          </a:prstGeom>
          <a:noFill/>
          <a:ln/>
        </p:spPr>
        <p:txBody>
          <a:bodyPr wrap="square" lIns="0" tIns="0" rIns="0" bIns="0" rtlCol="0" anchor="t"/>
          <a:lstStyle/>
          <a:p>
            <a:pPr marL="0" indent="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Hourly Trend for Total Pizzas Sold</a:t>
            </a:r>
            <a:endParaRPr lang="en-US" sz="4300" dirty="0"/>
          </a:p>
        </p:txBody>
      </p:sp>
      <p:sp>
        <p:nvSpPr>
          <p:cNvPr id="5" name="Shape 1"/>
          <p:cNvSpPr/>
          <p:nvPr/>
        </p:nvSpPr>
        <p:spPr>
          <a:xfrm>
            <a:off x="1087398" y="2315408"/>
            <a:ext cx="30480" cy="5310902"/>
          </a:xfrm>
          <a:prstGeom prst="roundRect">
            <a:avLst>
              <a:gd name="adj" fmla="val 30000"/>
            </a:avLst>
          </a:prstGeom>
          <a:solidFill>
            <a:srgbClr val="000000">
              <a:alpha val="8000"/>
            </a:srgbClr>
          </a:solidFill>
          <a:ln/>
        </p:spPr>
      </p:sp>
      <p:sp>
        <p:nvSpPr>
          <p:cNvPr id="6" name="Shape 2"/>
          <p:cNvSpPr/>
          <p:nvPr/>
        </p:nvSpPr>
        <p:spPr>
          <a:xfrm>
            <a:off x="1320225" y="2796183"/>
            <a:ext cx="771882" cy="30480"/>
          </a:xfrm>
          <a:prstGeom prst="roundRect">
            <a:avLst>
              <a:gd name="adj" fmla="val 30000"/>
            </a:avLst>
          </a:prstGeom>
          <a:solidFill>
            <a:srgbClr val="151617"/>
          </a:solidFill>
          <a:ln/>
        </p:spPr>
      </p:sp>
      <p:sp>
        <p:nvSpPr>
          <p:cNvPr id="7" name="Shape 3"/>
          <p:cNvSpPr/>
          <p:nvPr/>
        </p:nvSpPr>
        <p:spPr>
          <a:xfrm>
            <a:off x="854571" y="2563416"/>
            <a:ext cx="496133" cy="496133"/>
          </a:xfrm>
          <a:prstGeom prst="roundRect">
            <a:avLst>
              <a:gd name="adj" fmla="val 184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8" name="Text 4"/>
          <p:cNvSpPr/>
          <p:nvPr/>
        </p:nvSpPr>
        <p:spPr>
          <a:xfrm>
            <a:off x="1033403" y="2646045"/>
            <a:ext cx="138351" cy="330875"/>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1</a:t>
            </a:r>
            <a:endParaRPr lang="en-US" sz="2600" dirty="0"/>
          </a:p>
        </p:txBody>
      </p:sp>
      <p:sp>
        <p:nvSpPr>
          <p:cNvPr id="9" name="Text 5"/>
          <p:cNvSpPr/>
          <p:nvPr/>
        </p:nvSpPr>
        <p:spPr>
          <a:xfrm>
            <a:off x="2315528" y="2535912"/>
            <a:ext cx="2756773" cy="34444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Chart Type</a:t>
            </a:r>
            <a:endParaRPr lang="en-US" sz="2150" dirty="0"/>
          </a:p>
        </p:txBody>
      </p:sp>
      <p:sp>
        <p:nvSpPr>
          <p:cNvPr id="10" name="Text 6"/>
          <p:cNvSpPr/>
          <p:nvPr/>
        </p:nvSpPr>
        <p:spPr>
          <a:xfrm>
            <a:off x="2315528" y="3012638"/>
            <a:ext cx="6056590" cy="705564"/>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Create a stacked bar chart that displays the hourly trend of total orders over a specific time period.</a:t>
            </a:r>
            <a:endParaRPr lang="en-US" sz="1700" dirty="0"/>
          </a:p>
        </p:txBody>
      </p:sp>
      <p:sp>
        <p:nvSpPr>
          <p:cNvPr id="11" name="Shape 7"/>
          <p:cNvSpPr/>
          <p:nvPr/>
        </p:nvSpPr>
        <p:spPr>
          <a:xfrm>
            <a:off x="1320225" y="4639985"/>
            <a:ext cx="771882" cy="30480"/>
          </a:xfrm>
          <a:prstGeom prst="roundRect">
            <a:avLst>
              <a:gd name="adj" fmla="val 30000"/>
            </a:avLst>
          </a:prstGeom>
          <a:solidFill>
            <a:srgbClr val="151617"/>
          </a:solidFill>
          <a:ln/>
        </p:spPr>
      </p:sp>
      <p:sp>
        <p:nvSpPr>
          <p:cNvPr id="12" name="Shape 8"/>
          <p:cNvSpPr/>
          <p:nvPr/>
        </p:nvSpPr>
        <p:spPr>
          <a:xfrm>
            <a:off x="854571" y="4407218"/>
            <a:ext cx="496133" cy="496133"/>
          </a:xfrm>
          <a:prstGeom prst="roundRect">
            <a:avLst>
              <a:gd name="adj" fmla="val 184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3" name="Text 9"/>
          <p:cNvSpPr/>
          <p:nvPr/>
        </p:nvSpPr>
        <p:spPr>
          <a:xfrm>
            <a:off x="1001970" y="4489847"/>
            <a:ext cx="201216" cy="330875"/>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2</a:t>
            </a:r>
            <a:endParaRPr lang="en-US" sz="2600" dirty="0"/>
          </a:p>
        </p:txBody>
      </p:sp>
      <p:sp>
        <p:nvSpPr>
          <p:cNvPr id="14" name="Text 10"/>
          <p:cNvSpPr/>
          <p:nvPr/>
        </p:nvSpPr>
        <p:spPr>
          <a:xfrm>
            <a:off x="2315528" y="4379714"/>
            <a:ext cx="2756773" cy="34444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Purpose</a:t>
            </a:r>
            <a:endParaRPr lang="en-US" sz="2150" dirty="0"/>
          </a:p>
        </p:txBody>
      </p:sp>
      <p:sp>
        <p:nvSpPr>
          <p:cNvPr id="15" name="Text 11"/>
          <p:cNvSpPr/>
          <p:nvPr/>
        </p:nvSpPr>
        <p:spPr>
          <a:xfrm>
            <a:off x="2315528" y="4856440"/>
            <a:ext cx="6056590" cy="705564"/>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This chart will help us identify any patterns or fluctuations in order volumes on a hourly basis.</a:t>
            </a:r>
            <a:endParaRPr lang="en-US" sz="1700" dirty="0"/>
          </a:p>
        </p:txBody>
      </p:sp>
      <p:sp>
        <p:nvSpPr>
          <p:cNvPr id="16" name="Shape 12"/>
          <p:cNvSpPr/>
          <p:nvPr/>
        </p:nvSpPr>
        <p:spPr>
          <a:xfrm>
            <a:off x="1320225" y="6483787"/>
            <a:ext cx="771882" cy="30480"/>
          </a:xfrm>
          <a:prstGeom prst="roundRect">
            <a:avLst>
              <a:gd name="adj" fmla="val 30000"/>
            </a:avLst>
          </a:prstGeom>
          <a:solidFill>
            <a:srgbClr val="151617"/>
          </a:solidFill>
          <a:ln/>
        </p:spPr>
      </p:sp>
      <p:sp>
        <p:nvSpPr>
          <p:cNvPr id="17" name="Shape 13"/>
          <p:cNvSpPr/>
          <p:nvPr/>
        </p:nvSpPr>
        <p:spPr>
          <a:xfrm>
            <a:off x="854571" y="6251019"/>
            <a:ext cx="496133" cy="496133"/>
          </a:xfrm>
          <a:prstGeom prst="roundRect">
            <a:avLst>
              <a:gd name="adj" fmla="val 184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8" name="Text 14"/>
          <p:cNvSpPr/>
          <p:nvPr/>
        </p:nvSpPr>
        <p:spPr>
          <a:xfrm>
            <a:off x="1001018" y="6333649"/>
            <a:ext cx="203121" cy="330875"/>
          </a:xfrm>
          <a:prstGeom prst="rect">
            <a:avLst/>
          </a:prstGeom>
          <a:noFill/>
          <a:ln/>
        </p:spPr>
        <p:txBody>
          <a:bodyPr wrap="none" lIns="0" tIns="0" rIns="0" bIns="0" rtlCol="0" anchor="t"/>
          <a:lstStyle/>
          <a:p>
            <a:pPr marL="0" indent="0" algn="ctr">
              <a:lnSpc>
                <a:spcPts val="2600"/>
              </a:lnSpc>
              <a:buNone/>
            </a:pPr>
            <a:r>
              <a:rPr lang="en-US" sz="2600" b="1" dirty="0">
                <a:solidFill>
                  <a:srgbClr val="151617"/>
                </a:solidFill>
                <a:latin typeface="Montserrat Black" pitchFamily="34" charset="0"/>
                <a:ea typeface="Montserrat Black" pitchFamily="34" charset="-122"/>
                <a:cs typeface="Montserrat Black" pitchFamily="34" charset="-120"/>
              </a:rPr>
              <a:t>3</a:t>
            </a:r>
            <a:endParaRPr lang="en-US" sz="2600" dirty="0"/>
          </a:p>
        </p:txBody>
      </p:sp>
      <p:sp>
        <p:nvSpPr>
          <p:cNvPr id="19" name="Text 15"/>
          <p:cNvSpPr/>
          <p:nvPr/>
        </p:nvSpPr>
        <p:spPr>
          <a:xfrm>
            <a:off x="2315528" y="6223516"/>
            <a:ext cx="2756773" cy="34444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Insights</a:t>
            </a:r>
            <a:endParaRPr lang="en-US" sz="2150" dirty="0"/>
          </a:p>
        </p:txBody>
      </p:sp>
      <p:sp>
        <p:nvSpPr>
          <p:cNvPr id="20" name="Text 16"/>
          <p:cNvSpPr/>
          <p:nvPr/>
        </p:nvSpPr>
        <p:spPr>
          <a:xfrm>
            <a:off x="2315528" y="6700242"/>
            <a:ext cx="6056590" cy="705564"/>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Understand peak hours and potential staffing needs throughout the day.</a:t>
            </a:r>
            <a:endParaRPr lang="en-US" sz="1700" dirty="0"/>
          </a:p>
        </p:txBody>
      </p:sp>
      <p:sp>
        <p:nvSpPr>
          <p:cNvPr id="21" name="Rectangle 20">
            <a:extLst>
              <a:ext uri="{FF2B5EF4-FFF2-40B4-BE49-F238E27FC236}">
                <a16:creationId xmlns:a16="http://schemas.microsoft.com/office/drawing/2014/main" id="{FEC0FA14-AE2B-36F5-DC34-CB7ACE44F7E6}"/>
              </a:ext>
            </a:extLst>
          </p:cNvPr>
          <p:cNvSpPr/>
          <p:nvPr/>
        </p:nvSpPr>
        <p:spPr>
          <a:xfrm>
            <a:off x="0" y="7734300"/>
            <a:ext cx="908304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pic>
        <p:nvPicPr>
          <p:cNvPr id="3" name="Image 1" descr="preencoded.png"/>
          <p:cNvPicPr>
            <a:picLocks noChangeAspect="1"/>
          </p:cNvPicPr>
          <p:nvPr/>
        </p:nvPicPr>
        <p:blipFill>
          <a:blip r:embed="rId4"/>
          <a:stretch>
            <a:fillRect/>
          </a:stretch>
        </p:blipFill>
        <p:spPr>
          <a:xfrm>
            <a:off x="365760" y="2870121"/>
            <a:ext cx="4754880" cy="2491740"/>
          </a:xfrm>
          <a:prstGeom prst="rect">
            <a:avLst/>
          </a:prstGeom>
        </p:spPr>
      </p:pic>
      <p:sp>
        <p:nvSpPr>
          <p:cNvPr id="4" name="Text 0"/>
          <p:cNvSpPr/>
          <p:nvPr/>
        </p:nvSpPr>
        <p:spPr>
          <a:xfrm>
            <a:off x="6259830" y="607695"/>
            <a:ext cx="7597140" cy="1381363"/>
          </a:xfrm>
          <a:prstGeom prst="rect">
            <a:avLst/>
          </a:prstGeom>
          <a:noFill/>
          <a:ln/>
        </p:spPr>
        <p:txBody>
          <a:bodyPr wrap="square" lIns="0" tIns="0" rIns="0" bIns="0" rtlCol="0" anchor="t"/>
          <a:lstStyle/>
          <a:p>
            <a:pPr marL="0" indent="0">
              <a:lnSpc>
                <a:spcPts val="5400"/>
              </a:lnSpc>
              <a:buNone/>
            </a:pPr>
            <a:r>
              <a:rPr lang="en-US" sz="4350" b="1" dirty="0">
                <a:solidFill>
                  <a:srgbClr val="151617"/>
                </a:solidFill>
                <a:latin typeface="Montserrat Black" pitchFamily="34" charset="0"/>
                <a:ea typeface="Montserrat Black" pitchFamily="34" charset="-122"/>
                <a:cs typeface="Montserrat Black" pitchFamily="34" charset="-120"/>
              </a:rPr>
              <a:t>Weekly Trend for Total Orders</a:t>
            </a:r>
            <a:endParaRPr lang="en-US" sz="4350" dirty="0"/>
          </a:p>
        </p:txBody>
      </p:sp>
      <p:pic>
        <p:nvPicPr>
          <p:cNvPr id="5" name="Image 2" descr="preencoded.png"/>
          <p:cNvPicPr>
            <a:picLocks noChangeAspect="1"/>
          </p:cNvPicPr>
          <p:nvPr/>
        </p:nvPicPr>
        <p:blipFill>
          <a:blip r:embed="rId5"/>
          <a:stretch>
            <a:fillRect/>
          </a:stretch>
        </p:blipFill>
        <p:spPr>
          <a:xfrm>
            <a:off x="6259830" y="2320528"/>
            <a:ext cx="1105019" cy="1767959"/>
          </a:xfrm>
          <a:prstGeom prst="rect">
            <a:avLst/>
          </a:prstGeom>
        </p:spPr>
      </p:pic>
      <p:sp>
        <p:nvSpPr>
          <p:cNvPr id="6" name="Text 1"/>
          <p:cNvSpPr/>
          <p:nvPr/>
        </p:nvSpPr>
        <p:spPr>
          <a:xfrm>
            <a:off x="7696319" y="2541508"/>
            <a:ext cx="2762488" cy="345281"/>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Chart Type</a:t>
            </a:r>
            <a:endParaRPr lang="en-US" sz="2150" dirty="0"/>
          </a:p>
        </p:txBody>
      </p:sp>
      <p:sp>
        <p:nvSpPr>
          <p:cNvPr id="7" name="Text 2"/>
          <p:cNvSpPr/>
          <p:nvPr/>
        </p:nvSpPr>
        <p:spPr>
          <a:xfrm>
            <a:off x="7696319" y="3019306"/>
            <a:ext cx="6160651" cy="706993"/>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Create a line chart that illustrates the weekly trend of total orders throughout the year.</a:t>
            </a:r>
            <a:endParaRPr lang="en-US" sz="1700" dirty="0"/>
          </a:p>
        </p:txBody>
      </p:sp>
      <p:pic>
        <p:nvPicPr>
          <p:cNvPr id="8" name="Image 3" descr="preencoded.png"/>
          <p:cNvPicPr>
            <a:picLocks noChangeAspect="1"/>
          </p:cNvPicPr>
          <p:nvPr/>
        </p:nvPicPr>
        <p:blipFill>
          <a:blip r:embed="rId6"/>
          <a:stretch>
            <a:fillRect/>
          </a:stretch>
        </p:blipFill>
        <p:spPr>
          <a:xfrm>
            <a:off x="6259830" y="4088487"/>
            <a:ext cx="1105019" cy="1767959"/>
          </a:xfrm>
          <a:prstGeom prst="rect">
            <a:avLst/>
          </a:prstGeom>
        </p:spPr>
      </p:pic>
      <p:sp>
        <p:nvSpPr>
          <p:cNvPr id="9" name="Text 3"/>
          <p:cNvSpPr/>
          <p:nvPr/>
        </p:nvSpPr>
        <p:spPr>
          <a:xfrm>
            <a:off x="7696319" y="4309467"/>
            <a:ext cx="2762488" cy="345281"/>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Purpose</a:t>
            </a:r>
            <a:endParaRPr lang="en-US" sz="2150" dirty="0"/>
          </a:p>
        </p:txBody>
      </p:sp>
      <p:sp>
        <p:nvSpPr>
          <p:cNvPr id="10" name="Text 4"/>
          <p:cNvSpPr/>
          <p:nvPr/>
        </p:nvSpPr>
        <p:spPr>
          <a:xfrm>
            <a:off x="7696319" y="4787265"/>
            <a:ext cx="6160651" cy="706993"/>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This chart will allow us to identify peak weeks or periods of high order activity.</a:t>
            </a:r>
            <a:endParaRPr lang="en-US" sz="1700" dirty="0"/>
          </a:p>
        </p:txBody>
      </p:sp>
      <p:pic>
        <p:nvPicPr>
          <p:cNvPr id="11" name="Image 4" descr="preencoded.png"/>
          <p:cNvPicPr>
            <a:picLocks noChangeAspect="1"/>
          </p:cNvPicPr>
          <p:nvPr/>
        </p:nvPicPr>
        <p:blipFill>
          <a:blip r:embed="rId7"/>
          <a:stretch>
            <a:fillRect/>
          </a:stretch>
        </p:blipFill>
        <p:spPr>
          <a:xfrm>
            <a:off x="6259830" y="5856446"/>
            <a:ext cx="1105019" cy="1767959"/>
          </a:xfrm>
          <a:prstGeom prst="rect">
            <a:avLst/>
          </a:prstGeom>
        </p:spPr>
      </p:pic>
      <p:sp>
        <p:nvSpPr>
          <p:cNvPr id="12" name="Text 5"/>
          <p:cNvSpPr/>
          <p:nvPr/>
        </p:nvSpPr>
        <p:spPr>
          <a:xfrm>
            <a:off x="7696319" y="6077426"/>
            <a:ext cx="2762488" cy="345281"/>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Insights</a:t>
            </a:r>
            <a:endParaRPr lang="en-US" sz="2150" dirty="0"/>
          </a:p>
        </p:txBody>
      </p:sp>
      <p:sp>
        <p:nvSpPr>
          <p:cNvPr id="13" name="Text 6"/>
          <p:cNvSpPr/>
          <p:nvPr/>
        </p:nvSpPr>
        <p:spPr>
          <a:xfrm>
            <a:off x="7696319" y="6555224"/>
            <a:ext cx="6160651" cy="706993"/>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Understand seasonal trends and plan for high-volume periods.</a:t>
            </a:r>
            <a:endParaRPr lang="en-US" sz="1700" dirty="0"/>
          </a:p>
        </p:txBody>
      </p:sp>
      <p:sp>
        <p:nvSpPr>
          <p:cNvPr id="14" name="Rectangle 13">
            <a:extLst>
              <a:ext uri="{FF2B5EF4-FFF2-40B4-BE49-F238E27FC236}">
                <a16:creationId xmlns:a16="http://schemas.microsoft.com/office/drawing/2014/main" id="{FEC0FA14-AE2B-36F5-DC34-CB7ACE44F7E6}"/>
              </a:ext>
            </a:extLst>
          </p:cNvPr>
          <p:cNvSpPr/>
          <p:nvPr/>
        </p:nvSpPr>
        <p:spPr>
          <a:xfrm>
            <a:off x="5486400" y="7734300"/>
            <a:ext cx="91440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7827" y="609362"/>
            <a:ext cx="13011626" cy="631984"/>
          </a:xfrm>
          <a:prstGeom prst="rect">
            <a:avLst/>
          </a:prstGeom>
          <a:noFill/>
          <a:ln/>
        </p:spPr>
        <p:txBody>
          <a:bodyPr wrap="none" lIns="0" tIns="0" rIns="0" bIns="0" rtlCol="0" anchor="t"/>
          <a:lstStyle/>
          <a:p>
            <a:pPr marL="0" indent="0">
              <a:lnSpc>
                <a:spcPts val="4950"/>
              </a:lnSpc>
              <a:buNone/>
            </a:pPr>
            <a:r>
              <a:rPr lang="en-US" sz="3950" b="1" dirty="0">
                <a:solidFill>
                  <a:srgbClr val="151617"/>
                </a:solidFill>
                <a:latin typeface="Montserrat Black" pitchFamily="34" charset="0"/>
                <a:ea typeface="Montserrat Black" pitchFamily="34" charset="-122"/>
                <a:cs typeface="Montserrat Black" pitchFamily="34" charset="-120"/>
              </a:rPr>
              <a:t>Percentage of Sales by Pizza Category and Size</a:t>
            </a:r>
            <a:endParaRPr lang="en-US" sz="3950" dirty="0"/>
          </a:p>
        </p:txBody>
      </p:sp>
      <p:pic>
        <p:nvPicPr>
          <p:cNvPr id="3" name="Image 0" descr="preencoded.png"/>
          <p:cNvPicPr>
            <a:picLocks noChangeAspect="1"/>
          </p:cNvPicPr>
          <p:nvPr/>
        </p:nvPicPr>
        <p:blipFill>
          <a:blip r:embed="rId3"/>
          <a:stretch>
            <a:fillRect/>
          </a:stretch>
        </p:blipFill>
        <p:spPr>
          <a:xfrm>
            <a:off x="707827" y="1645801"/>
            <a:ext cx="6455688" cy="3989903"/>
          </a:xfrm>
          <a:prstGeom prst="rect">
            <a:avLst/>
          </a:prstGeom>
        </p:spPr>
      </p:pic>
      <p:sp>
        <p:nvSpPr>
          <p:cNvPr id="4" name="Text 1"/>
          <p:cNvSpPr/>
          <p:nvPr/>
        </p:nvSpPr>
        <p:spPr>
          <a:xfrm>
            <a:off x="707827" y="5888474"/>
            <a:ext cx="2848213" cy="315873"/>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Pizza Category Sales</a:t>
            </a:r>
            <a:endParaRPr lang="en-US" sz="1950" dirty="0"/>
          </a:p>
        </p:txBody>
      </p:sp>
      <p:sp>
        <p:nvSpPr>
          <p:cNvPr id="5" name="Text 2"/>
          <p:cNvSpPr/>
          <p:nvPr/>
        </p:nvSpPr>
        <p:spPr>
          <a:xfrm>
            <a:off x="707827" y="6325672"/>
            <a:ext cx="6455688" cy="1294448"/>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Create a pie chart that shows the distribution of sales across different pizza categories. This chart will provide insights into the popularity of various pizza categories and their contribution to overall sales.</a:t>
            </a:r>
            <a:endParaRPr lang="en-US" sz="1550" dirty="0"/>
          </a:p>
        </p:txBody>
      </p:sp>
      <p:pic>
        <p:nvPicPr>
          <p:cNvPr id="6" name="Image 1" descr="preencoded.png"/>
          <p:cNvPicPr>
            <a:picLocks noChangeAspect="1"/>
          </p:cNvPicPr>
          <p:nvPr/>
        </p:nvPicPr>
        <p:blipFill>
          <a:blip r:embed="rId4"/>
          <a:stretch>
            <a:fillRect/>
          </a:stretch>
        </p:blipFill>
        <p:spPr>
          <a:xfrm>
            <a:off x="7466767" y="1645801"/>
            <a:ext cx="6455807" cy="3989903"/>
          </a:xfrm>
          <a:prstGeom prst="rect">
            <a:avLst/>
          </a:prstGeom>
        </p:spPr>
      </p:pic>
      <p:sp>
        <p:nvSpPr>
          <p:cNvPr id="7" name="Text 3"/>
          <p:cNvSpPr/>
          <p:nvPr/>
        </p:nvSpPr>
        <p:spPr>
          <a:xfrm>
            <a:off x="7466767" y="5888474"/>
            <a:ext cx="2527935" cy="315873"/>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Pizza Size Sales</a:t>
            </a:r>
            <a:endParaRPr lang="en-US" sz="1950" dirty="0"/>
          </a:p>
        </p:txBody>
      </p:sp>
      <p:sp>
        <p:nvSpPr>
          <p:cNvPr id="8" name="Text 4"/>
          <p:cNvSpPr/>
          <p:nvPr/>
        </p:nvSpPr>
        <p:spPr>
          <a:xfrm>
            <a:off x="7466767" y="6325672"/>
            <a:ext cx="6455807" cy="1294448"/>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Generate a pie chart that represents the percentage of sales attributed to different pizza sizes. This chart will help us understand customer preferences for pizza sizes and their impact on sales.</a:t>
            </a:r>
            <a:endParaRPr lang="en-US" sz="1550" dirty="0"/>
          </a:p>
        </p:txBody>
      </p:sp>
      <p:sp>
        <p:nvSpPr>
          <p:cNvPr id="9" name="Rectangle 8">
            <a:extLst>
              <a:ext uri="{FF2B5EF4-FFF2-40B4-BE49-F238E27FC236}">
                <a16:creationId xmlns:a16="http://schemas.microsoft.com/office/drawing/2014/main" id="{FEC0FA14-AE2B-36F5-DC34-CB7ACE44F7E6}"/>
              </a:ext>
            </a:extLst>
          </p:cNvPr>
          <p:cNvSpPr/>
          <p:nvPr/>
        </p:nvSpPr>
        <p:spPr>
          <a:xfrm>
            <a:off x="0" y="7734300"/>
            <a:ext cx="146304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458"/>
          </a:xfrm>
          <a:prstGeom prst="rect">
            <a:avLst/>
          </a:prstGeom>
        </p:spPr>
      </p:pic>
      <p:pic>
        <p:nvPicPr>
          <p:cNvPr id="3" name="Image 1" descr="preencoded.png"/>
          <p:cNvPicPr>
            <a:picLocks noChangeAspect="1"/>
          </p:cNvPicPr>
          <p:nvPr/>
        </p:nvPicPr>
        <p:blipFill>
          <a:blip r:embed="rId4"/>
          <a:stretch>
            <a:fillRect/>
          </a:stretch>
        </p:blipFill>
        <p:spPr>
          <a:xfrm>
            <a:off x="274201" y="2819995"/>
            <a:ext cx="4937998" cy="2592467"/>
          </a:xfrm>
          <a:prstGeom prst="rect">
            <a:avLst/>
          </a:prstGeom>
        </p:spPr>
      </p:pic>
      <p:sp>
        <p:nvSpPr>
          <p:cNvPr id="4" name="Text 0"/>
          <p:cNvSpPr/>
          <p:nvPr/>
        </p:nvSpPr>
        <p:spPr>
          <a:xfrm>
            <a:off x="6253877" y="603052"/>
            <a:ext cx="7609046" cy="1370647"/>
          </a:xfrm>
          <a:prstGeom prst="rect">
            <a:avLst/>
          </a:prstGeom>
          <a:noFill/>
          <a:ln/>
        </p:spPr>
        <p:txBody>
          <a:bodyPr wrap="square" lIns="0" tIns="0" rIns="0" bIns="0" rtlCol="0" anchor="t"/>
          <a:lstStyle/>
          <a:p>
            <a:pPr marL="0" indent="0">
              <a:lnSpc>
                <a:spcPts val="5350"/>
              </a:lnSpc>
              <a:buNone/>
            </a:pPr>
            <a:r>
              <a:rPr lang="en-US" sz="4300" b="1" dirty="0">
                <a:solidFill>
                  <a:srgbClr val="151617"/>
                </a:solidFill>
                <a:latin typeface="Montserrat Black" pitchFamily="34" charset="0"/>
                <a:ea typeface="Montserrat Black" pitchFamily="34" charset="-122"/>
                <a:cs typeface="Montserrat Black" pitchFamily="34" charset="-120"/>
              </a:rPr>
              <a:t>Total Pizzas Sold by Pizza Category</a:t>
            </a:r>
            <a:endParaRPr lang="en-US" sz="4300" dirty="0"/>
          </a:p>
        </p:txBody>
      </p:sp>
      <p:sp>
        <p:nvSpPr>
          <p:cNvPr id="5" name="Shape 1"/>
          <p:cNvSpPr/>
          <p:nvPr/>
        </p:nvSpPr>
        <p:spPr>
          <a:xfrm>
            <a:off x="6253877" y="2302550"/>
            <a:ext cx="7609046" cy="1629489"/>
          </a:xfrm>
          <a:prstGeom prst="roundRect">
            <a:avLst>
              <a:gd name="adj" fmla="val 56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6" name="Text 2"/>
          <p:cNvSpPr/>
          <p:nvPr/>
        </p:nvSpPr>
        <p:spPr>
          <a:xfrm>
            <a:off x="6480691" y="2529364"/>
            <a:ext cx="2741176" cy="342543"/>
          </a:xfrm>
          <a:prstGeom prst="rect">
            <a:avLst/>
          </a:prstGeom>
          <a:noFill/>
          <a:ln/>
        </p:spPr>
        <p:txBody>
          <a:bodyPr wrap="none" lIns="0" tIns="0" rIns="0" bIns="0" rtlCol="0" anchor="t"/>
          <a:lstStyle/>
          <a:p>
            <a:pPr marL="0" indent="0">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Chart Type</a:t>
            </a:r>
            <a:endParaRPr lang="en-US" sz="2150" dirty="0"/>
          </a:p>
        </p:txBody>
      </p:sp>
      <p:sp>
        <p:nvSpPr>
          <p:cNvPr id="7" name="Text 3"/>
          <p:cNvSpPr/>
          <p:nvPr/>
        </p:nvSpPr>
        <p:spPr>
          <a:xfrm>
            <a:off x="6480691" y="3003471"/>
            <a:ext cx="7155418" cy="701754"/>
          </a:xfrm>
          <a:prstGeom prst="rect">
            <a:avLst/>
          </a:prstGeom>
          <a:noFill/>
          <a:ln/>
        </p:spPr>
        <p:txBody>
          <a:bodyPr wrap="squar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Create a funnel chart that presents the total number of pizzas sold for each pizza category.</a:t>
            </a:r>
            <a:endParaRPr lang="en-US" sz="1700" dirty="0"/>
          </a:p>
        </p:txBody>
      </p:sp>
      <p:sp>
        <p:nvSpPr>
          <p:cNvPr id="8" name="Shape 4"/>
          <p:cNvSpPr/>
          <p:nvPr/>
        </p:nvSpPr>
        <p:spPr>
          <a:xfrm>
            <a:off x="6253877" y="4151233"/>
            <a:ext cx="7609046" cy="1629489"/>
          </a:xfrm>
          <a:prstGeom prst="roundRect">
            <a:avLst>
              <a:gd name="adj" fmla="val 56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5"/>
          <p:cNvSpPr/>
          <p:nvPr/>
        </p:nvSpPr>
        <p:spPr>
          <a:xfrm>
            <a:off x="6480691" y="4378047"/>
            <a:ext cx="2741176" cy="342543"/>
          </a:xfrm>
          <a:prstGeom prst="rect">
            <a:avLst/>
          </a:prstGeom>
          <a:noFill/>
          <a:ln/>
        </p:spPr>
        <p:txBody>
          <a:bodyPr wrap="none" lIns="0" tIns="0" rIns="0" bIns="0" rtlCol="0" anchor="t"/>
          <a:lstStyle/>
          <a:p>
            <a:pPr marL="0" indent="0">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Purpose</a:t>
            </a:r>
            <a:endParaRPr lang="en-US" sz="2150" dirty="0"/>
          </a:p>
        </p:txBody>
      </p:sp>
      <p:sp>
        <p:nvSpPr>
          <p:cNvPr id="10" name="Text 6"/>
          <p:cNvSpPr/>
          <p:nvPr/>
        </p:nvSpPr>
        <p:spPr>
          <a:xfrm>
            <a:off x="6480691" y="4852154"/>
            <a:ext cx="7155418" cy="701754"/>
          </a:xfrm>
          <a:prstGeom prst="rect">
            <a:avLst/>
          </a:prstGeom>
          <a:noFill/>
          <a:ln/>
        </p:spPr>
        <p:txBody>
          <a:bodyPr wrap="squar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This chart will allow us to compare the sales performance of different pizza categories.</a:t>
            </a:r>
            <a:endParaRPr lang="en-US" sz="1700" dirty="0"/>
          </a:p>
        </p:txBody>
      </p:sp>
      <p:sp>
        <p:nvSpPr>
          <p:cNvPr id="11" name="Shape 7"/>
          <p:cNvSpPr/>
          <p:nvPr/>
        </p:nvSpPr>
        <p:spPr>
          <a:xfrm>
            <a:off x="6253877" y="5999917"/>
            <a:ext cx="7609046" cy="1629489"/>
          </a:xfrm>
          <a:prstGeom prst="roundRect">
            <a:avLst>
              <a:gd name="adj" fmla="val 56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2" name="Text 8"/>
          <p:cNvSpPr/>
          <p:nvPr/>
        </p:nvSpPr>
        <p:spPr>
          <a:xfrm>
            <a:off x="6480691" y="6226731"/>
            <a:ext cx="2741176" cy="342543"/>
          </a:xfrm>
          <a:prstGeom prst="rect">
            <a:avLst/>
          </a:prstGeom>
          <a:noFill/>
          <a:ln/>
        </p:spPr>
        <p:txBody>
          <a:bodyPr wrap="none" lIns="0" tIns="0" rIns="0" bIns="0" rtlCol="0" anchor="t"/>
          <a:lstStyle/>
          <a:p>
            <a:pPr marL="0" indent="0">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Insights</a:t>
            </a:r>
            <a:endParaRPr lang="en-US" sz="2150" dirty="0"/>
          </a:p>
        </p:txBody>
      </p:sp>
      <p:sp>
        <p:nvSpPr>
          <p:cNvPr id="13" name="Text 9"/>
          <p:cNvSpPr/>
          <p:nvPr/>
        </p:nvSpPr>
        <p:spPr>
          <a:xfrm>
            <a:off x="6480691" y="6700838"/>
            <a:ext cx="7155418" cy="701754"/>
          </a:xfrm>
          <a:prstGeom prst="rect">
            <a:avLst/>
          </a:prstGeom>
          <a:noFill/>
          <a:ln/>
        </p:spPr>
        <p:txBody>
          <a:bodyPr wrap="square" lIns="0" tIns="0" rIns="0" bIns="0" rtlCol="0" anchor="t"/>
          <a:lstStyle/>
          <a:p>
            <a:pPr marL="0" indent="0">
              <a:lnSpc>
                <a:spcPts val="2750"/>
              </a:lnSpc>
              <a:buNone/>
            </a:pPr>
            <a:r>
              <a:rPr lang="en-US" sz="1700" dirty="0">
                <a:solidFill>
                  <a:srgbClr val="151617"/>
                </a:solidFill>
                <a:latin typeface="Inconsolata" pitchFamily="34" charset="0"/>
                <a:ea typeface="Inconsolata" pitchFamily="34" charset="-122"/>
                <a:cs typeface="Inconsolata" pitchFamily="34" charset="-120"/>
              </a:rPr>
              <a:t>Identify top-performing categories and potential areas for menu optimization.</a:t>
            </a:r>
            <a:endParaRPr lang="en-US" sz="1700" dirty="0"/>
          </a:p>
        </p:txBody>
      </p:sp>
      <p:sp>
        <p:nvSpPr>
          <p:cNvPr id="14" name="Rectangle 13">
            <a:extLst>
              <a:ext uri="{FF2B5EF4-FFF2-40B4-BE49-F238E27FC236}">
                <a16:creationId xmlns:a16="http://schemas.microsoft.com/office/drawing/2014/main" id="{FEC0FA14-AE2B-36F5-DC34-CB7ACE44F7E6}"/>
              </a:ext>
            </a:extLst>
          </p:cNvPr>
          <p:cNvSpPr/>
          <p:nvPr/>
        </p:nvSpPr>
        <p:spPr>
          <a:xfrm>
            <a:off x="5486400" y="7743774"/>
            <a:ext cx="91440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08114"/>
          </a:xfrm>
          <a:prstGeom prst="rect">
            <a:avLst/>
          </a:prstGeom>
        </p:spPr>
      </p:pic>
      <p:sp>
        <p:nvSpPr>
          <p:cNvPr id="3" name="Text 0"/>
          <p:cNvSpPr/>
          <p:nvPr/>
        </p:nvSpPr>
        <p:spPr>
          <a:xfrm>
            <a:off x="842248" y="3677245"/>
            <a:ext cx="6016347" cy="751999"/>
          </a:xfrm>
          <a:prstGeom prst="rect">
            <a:avLst/>
          </a:prstGeom>
          <a:noFill/>
          <a:ln/>
        </p:spPr>
        <p:txBody>
          <a:bodyPr wrap="none" lIns="0" tIns="0" rIns="0" bIns="0" rtlCol="0" anchor="t"/>
          <a:lstStyle/>
          <a:p>
            <a:pPr marL="0" indent="0">
              <a:lnSpc>
                <a:spcPts val="5900"/>
              </a:lnSpc>
              <a:buNone/>
            </a:pPr>
            <a:r>
              <a:rPr lang="en-US" sz="4700" b="1" dirty="0">
                <a:solidFill>
                  <a:srgbClr val="151617"/>
                </a:solidFill>
                <a:latin typeface="Montserrat Black" pitchFamily="34" charset="0"/>
                <a:ea typeface="Montserrat Black" pitchFamily="34" charset="-122"/>
                <a:cs typeface="Montserrat Black" pitchFamily="34" charset="-120"/>
              </a:rPr>
              <a:t>Top 5 Best Sellers</a:t>
            </a:r>
            <a:endParaRPr lang="en-US" sz="4700" dirty="0"/>
          </a:p>
        </p:txBody>
      </p:sp>
      <p:sp>
        <p:nvSpPr>
          <p:cNvPr id="4" name="Shape 1"/>
          <p:cNvSpPr/>
          <p:nvPr/>
        </p:nvSpPr>
        <p:spPr>
          <a:xfrm>
            <a:off x="842248" y="4790123"/>
            <a:ext cx="12945904" cy="2770346"/>
          </a:xfrm>
          <a:prstGeom prst="roundRect">
            <a:avLst>
              <a:gd name="adj" fmla="val 330"/>
            </a:avLst>
          </a:prstGeom>
          <a:noFill/>
          <a:ln w="7620">
            <a:solidFill>
              <a:srgbClr val="000000">
                <a:alpha val="8000"/>
              </a:srgbClr>
            </a:solidFill>
            <a:prstDash val="solid"/>
          </a:ln>
        </p:spPr>
      </p:sp>
      <p:sp>
        <p:nvSpPr>
          <p:cNvPr id="5" name="Shape 2"/>
          <p:cNvSpPr/>
          <p:nvPr/>
        </p:nvSpPr>
        <p:spPr>
          <a:xfrm>
            <a:off x="849868" y="4797743"/>
            <a:ext cx="12930664" cy="688777"/>
          </a:xfrm>
          <a:prstGeom prst="rect">
            <a:avLst/>
          </a:prstGeom>
          <a:solidFill>
            <a:srgbClr val="FFFFFF">
              <a:alpha val="4000"/>
            </a:srgbClr>
          </a:solidFill>
          <a:ln/>
        </p:spPr>
      </p:sp>
      <p:sp>
        <p:nvSpPr>
          <p:cNvPr id="6" name="Text 3"/>
          <p:cNvSpPr/>
          <p:nvPr/>
        </p:nvSpPr>
        <p:spPr>
          <a:xfrm>
            <a:off x="1090493" y="4949666"/>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Metric</a:t>
            </a:r>
            <a:endParaRPr lang="en-US" sz="1850" dirty="0"/>
          </a:p>
        </p:txBody>
      </p:sp>
      <p:sp>
        <p:nvSpPr>
          <p:cNvPr id="7" name="Text 4"/>
          <p:cNvSpPr/>
          <p:nvPr/>
        </p:nvSpPr>
        <p:spPr>
          <a:xfrm>
            <a:off x="7559635" y="4949666"/>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Description</a:t>
            </a:r>
            <a:endParaRPr lang="en-US" sz="1850" dirty="0"/>
          </a:p>
        </p:txBody>
      </p:sp>
      <p:sp>
        <p:nvSpPr>
          <p:cNvPr id="8" name="Shape 5"/>
          <p:cNvSpPr/>
          <p:nvPr/>
        </p:nvSpPr>
        <p:spPr>
          <a:xfrm>
            <a:off x="849868" y="5486519"/>
            <a:ext cx="12930664" cy="688777"/>
          </a:xfrm>
          <a:prstGeom prst="rect">
            <a:avLst/>
          </a:prstGeom>
          <a:solidFill>
            <a:srgbClr val="000000">
              <a:alpha val="4000"/>
            </a:srgbClr>
          </a:solidFill>
          <a:ln/>
        </p:spPr>
      </p:sp>
      <p:sp>
        <p:nvSpPr>
          <p:cNvPr id="9" name="Text 6"/>
          <p:cNvSpPr/>
          <p:nvPr/>
        </p:nvSpPr>
        <p:spPr>
          <a:xfrm>
            <a:off x="1090493" y="5638443"/>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Revenue</a:t>
            </a:r>
            <a:endParaRPr lang="en-US" sz="1850" dirty="0"/>
          </a:p>
        </p:txBody>
      </p:sp>
      <p:sp>
        <p:nvSpPr>
          <p:cNvPr id="10" name="Text 7"/>
          <p:cNvSpPr/>
          <p:nvPr/>
        </p:nvSpPr>
        <p:spPr>
          <a:xfrm>
            <a:off x="7559635" y="5638443"/>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Top 5 pizzas by total sales revenue</a:t>
            </a:r>
            <a:endParaRPr lang="en-US" sz="1850" dirty="0"/>
          </a:p>
        </p:txBody>
      </p:sp>
      <p:sp>
        <p:nvSpPr>
          <p:cNvPr id="11" name="Shape 8"/>
          <p:cNvSpPr/>
          <p:nvPr/>
        </p:nvSpPr>
        <p:spPr>
          <a:xfrm>
            <a:off x="849868" y="6175296"/>
            <a:ext cx="12930664" cy="688777"/>
          </a:xfrm>
          <a:prstGeom prst="rect">
            <a:avLst/>
          </a:prstGeom>
          <a:solidFill>
            <a:srgbClr val="FFFFFF">
              <a:alpha val="4000"/>
            </a:srgbClr>
          </a:solidFill>
          <a:ln/>
        </p:spPr>
      </p:sp>
      <p:sp>
        <p:nvSpPr>
          <p:cNvPr id="12" name="Text 9"/>
          <p:cNvSpPr/>
          <p:nvPr/>
        </p:nvSpPr>
        <p:spPr>
          <a:xfrm>
            <a:off x="1090493" y="6327219"/>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Total Quantity</a:t>
            </a:r>
            <a:endParaRPr lang="en-US" sz="1850" dirty="0"/>
          </a:p>
        </p:txBody>
      </p:sp>
      <p:sp>
        <p:nvSpPr>
          <p:cNvPr id="13" name="Text 10"/>
          <p:cNvSpPr/>
          <p:nvPr/>
        </p:nvSpPr>
        <p:spPr>
          <a:xfrm>
            <a:off x="7559635" y="6327219"/>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Top 5 pizzas by number of units sold</a:t>
            </a:r>
            <a:endParaRPr lang="en-US" sz="1850" dirty="0"/>
          </a:p>
        </p:txBody>
      </p:sp>
      <p:sp>
        <p:nvSpPr>
          <p:cNvPr id="14" name="Shape 11"/>
          <p:cNvSpPr/>
          <p:nvPr/>
        </p:nvSpPr>
        <p:spPr>
          <a:xfrm>
            <a:off x="849868" y="6864072"/>
            <a:ext cx="12930664" cy="688777"/>
          </a:xfrm>
          <a:prstGeom prst="rect">
            <a:avLst/>
          </a:prstGeom>
          <a:solidFill>
            <a:srgbClr val="000000">
              <a:alpha val="4000"/>
            </a:srgbClr>
          </a:solidFill>
          <a:ln/>
        </p:spPr>
      </p:sp>
      <p:sp>
        <p:nvSpPr>
          <p:cNvPr id="15" name="Text 12"/>
          <p:cNvSpPr/>
          <p:nvPr/>
        </p:nvSpPr>
        <p:spPr>
          <a:xfrm>
            <a:off x="1090493" y="7015996"/>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Total Orders</a:t>
            </a:r>
            <a:endParaRPr lang="en-US" sz="1850" dirty="0"/>
          </a:p>
        </p:txBody>
      </p:sp>
      <p:sp>
        <p:nvSpPr>
          <p:cNvPr id="16" name="Text 13"/>
          <p:cNvSpPr/>
          <p:nvPr/>
        </p:nvSpPr>
        <p:spPr>
          <a:xfrm>
            <a:off x="7559635" y="7015996"/>
            <a:ext cx="5980271" cy="384929"/>
          </a:xfrm>
          <a:prstGeom prst="rect">
            <a:avLst/>
          </a:prstGeom>
          <a:noFill/>
          <a:ln/>
        </p:spPr>
        <p:txBody>
          <a:bodyPr wrap="none" lIns="0" tIns="0" rIns="0" bIns="0" rtlCol="0" anchor="t"/>
          <a:lstStyle/>
          <a:p>
            <a:pPr marL="0" indent="0">
              <a:lnSpc>
                <a:spcPts val="3000"/>
              </a:lnSpc>
              <a:buNone/>
            </a:pPr>
            <a:r>
              <a:rPr lang="en-US" sz="1850" dirty="0">
                <a:solidFill>
                  <a:srgbClr val="151617"/>
                </a:solidFill>
                <a:latin typeface="Inconsolata" pitchFamily="34" charset="0"/>
                <a:ea typeface="Inconsolata" pitchFamily="34" charset="-122"/>
                <a:cs typeface="Inconsolata" pitchFamily="34" charset="-120"/>
              </a:rPr>
              <a:t>Top 5 pizzas by frequency of orders</a:t>
            </a:r>
            <a:endParaRPr lang="en-US" sz="1850" dirty="0"/>
          </a:p>
        </p:txBody>
      </p:sp>
      <p:sp>
        <p:nvSpPr>
          <p:cNvPr id="17" name="Rectangle 16">
            <a:extLst>
              <a:ext uri="{FF2B5EF4-FFF2-40B4-BE49-F238E27FC236}">
                <a16:creationId xmlns:a16="http://schemas.microsoft.com/office/drawing/2014/main" id="{FEC0FA14-AE2B-36F5-DC34-CB7ACE44F7E6}"/>
              </a:ext>
            </a:extLst>
          </p:cNvPr>
          <p:cNvSpPr/>
          <p:nvPr/>
        </p:nvSpPr>
        <p:spPr>
          <a:xfrm>
            <a:off x="0" y="7753945"/>
            <a:ext cx="146304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267789"/>
          </a:xfrm>
          <a:prstGeom prst="rect">
            <a:avLst/>
          </a:prstGeom>
        </p:spPr>
      </p:pic>
      <p:sp>
        <p:nvSpPr>
          <p:cNvPr id="3" name="Text 0"/>
          <p:cNvSpPr/>
          <p:nvPr/>
        </p:nvSpPr>
        <p:spPr>
          <a:xfrm>
            <a:off x="914995" y="3986689"/>
            <a:ext cx="6535579" cy="816888"/>
          </a:xfrm>
          <a:prstGeom prst="rect">
            <a:avLst/>
          </a:prstGeom>
          <a:noFill/>
          <a:ln/>
        </p:spPr>
        <p:txBody>
          <a:bodyPr wrap="none" lIns="0" tIns="0" rIns="0" bIns="0" rtlCol="0" anchor="t"/>
          <a:lstStyle/>
          <a:p>
            <a:pPr marL="0" indent="0">
              <a:lnSpc>
                <a:spcPts val="6400"/>
              </a:lnSpc>
              <a:buNone/>
            </a:pPr>
            <a:r>
              <a:rPr lang="en-US" sz="5100" b="1" dirty="0">
                <a:solidFill>
                  <a:srgbClr val="151617"/>
                </a:solidFill>
                <a:latin typeface="Montserrat Black" pitchFamily="34" charset="0"/>
                <a:ea typeface="Montserrat Black" pitchFamily="34" charset="-122"/>
                <a:cs typeface="Montserrat Black" pitchFamily="34" charset="-120"/>
              </a:rPr>
              <a:t>Bottom 5 Sellers</a:t>
            </a:r>
            <a:endParaRPr lang="en-US" sz="5100" dirty="0"/>
          </a:p>
        </p:txBody>
      </p:sp>
      <p:pic>
        <p:nvPicPr>
          <p:cNvPr id="4" name="Image 1" descr="preencoded.png"/>
          <p:cNvPicPr>
            <a:picLocks noChangeAspect="1"/>
          </p:cNvPicPr>
          <p:nvPr/>
        </p:nvPicPr>
        <p:blipFill>
          <a:blip r:embed="rId4"/>
          <a:stretch>
            <a:fillRect/>
          </a:stretch>
        </p:blipFill>
        <p:spPr>
          <a:xfrm>
            <a:off x="914995" y="5195649"/>
            <a:ext cx="653534" cy="653534"/>
          </a:xfrm>
          <a:prstGeom prst="rect">
            <a:avLst/>
          </a:prstGeom>
        </p:spPr>
      </p:pic>
      <p:sp>
        <p:nvSpPr>
          <p:cNvPr id="5" name="Text 1"/>
          <p:cNvSpPr/>
          <p:nvPr/>
        </p:nvSpPr>
        <p:spPr>
          <a:xfrm>
            <a:off x="914995" y="6110526"/>
            <a:ext cx="3267789" cy="408503"/>
          </a:xfrm>
          <a:prstGeom prst="rect">
            <a:avLst/>
          </a:prstGeom>
          <a:noFill/>
          <a:ln/>
        </p:spPr>
        <p:txBody>
          <a:bodyPr wrap="none" lIns="0" tIns="0" rIns="0" bIns="0" rtlCol="0" anchor="t"/>
          <a:lstStyle/>
          <a:p>
            <a:pPr marL="0" indent="0" algn="l">
              <a:lnSpc>
                <a:spcPts val="3200"/>
              </a:lnSpc>
              <a:buNone/>
            </a:pPr>
            <a:r>
              <a:rPr lang="en-US" sz="2550" b="1" dirty="0">
                <a:solidFill>
                  <a:srgbClr val="151617"/>
                </a:solidFill>
                <a:latin typeface="Montserrat Black" pitchFamily="34" charset="0"/>
                <a:ea typeface="Montserrat Black" pitchFamily="34" charset="-122"/>
                <a:cs typeface="Montserrat Black" pitchFamily="34" charset="-120"/>
              </a:rPr>
              <a:t>Revenue</a:t>
            </a:r>
            <a:endParaRPr lang="en-US" sz="2550" dirty="0"/>
          </a:p>
        </p:txBody>
      </p:sp>
      <p:sp>
        <p:nvSpPr>
          <p:cNvPr id="6" name="Text 2"/>
          <p:cNvSpPr/>
          <p:nvPr/>
        </p:nvSpPr>
        <p:spPr>
          <a:xfrm>
            <a:off x="914995" y="6675834"/>
            <a:ext cx="4005382" cy="836533"/>
          </a:xfrm>
          <a:prstGeom prst="rect">
            <a:avLst/>
          </a:prstGeom>
          <a:noFill/>
          <a:ln/>
        </p:spPr>
        <p:txBody>
          <a:bodyPr wrap="square" lIns="0" tIns="0" rIns="0" bIns="0" rtlCol="0" anchor="t"/>
          <a:lstStyle/>
          <a:p>
            <a:pPr marL="0" indent="0" algn="l">
              <a:lnSpc>
                <a:spcPts val="3250"/>
              </a:lnSpc>
              <a:buNone/>
            </a:pPr>
            <a:r>
              <a:rPr lang="en-US" sz="2050" dirty="0">
                <a:solidFill>
                  <a:srgbClr val="151617"/>
                </a:solidFill>
                <a:latin typeface="Inconsolata" pitchFamily="34" charset="0"/>
                <a:ea typeface="Inconsolata" pitchFamily="34" charset="-122"/>
                <a:cs typeface="Inconsolata" pitchFamily="34" charset="-120"/>
              </a:rPr>
              <a:t>Bottom 5 pizzas by total sales revenue</a:t>
            </a:r>
            <a:endParaRPr lang="en-US" sz="2050" dirty="0"/>
          </a:p>
        </p:txBody>
      </p:sp>
      <p:pic>
        <p:nvPicPr>
          <p:cNvPr id="7" name="Image 2" descr="preencoded.png"/>
          <p:cNvPicPr>
            <a:picLocks noChangeAspect="1"/>
          </p:cNvPicPr>
          <p:nvPr/>
        </p:nvPicPr>
        <p:blipFill>
          <a:blip r:embed="rId5"/>
          <a:stretch>
            <a:fillRect/>
          </a:stretch>
        </p:blipFill>
        <p:spPr>
          <a:xfrm>
            <a:off x="5312450" y="5195649"/>
            <a:ext cx="653534" cy="653534"/>
          </a:xfrm>
          <a:prstGeom prst="rect">
            <a:avLst/>
          </a:prstGeom>
        </p:spPr>
      </p:pic>
      <p:sp>
        <p:nvSpPr>
          <p:cNvPr id="8" name="Text 3"/>
          <p:cNvSpPr/>
          <p:nvPr/>
        </p:nvSpPr>
        <p:spPr>
          <a:xfrm>
            <a:off x="5312450" y="6110526"/>
            <a:ext cx="3267789" cy="408503"/>
          </a:xfrm>
          <a:prstGeom prst="rect">
            <a:avLst/>
          </a:prstGeom>
          <a:noFill/>
          <a:ln/>
        </p:spPr>
        <p:txBody>
          <a:bodyPr wrap="none" lIns="0" tIns="0" rIns="0" bIns="0" rtlCol="0" anchor="t"/>
          <a:lstStyle/>
          <a:p>
            <a:pPr marL="0" indent="0" algn="l">
              <a:lnSpc>
                <a:spcPts val="3200"/>
              </a:lnSpc>
              <a:buNone/>
            </a:pPr>
            <a:r>
              <a:rPr lang="en-US" sz="2550" b="1" dirty="0">
                <a:solidFill>
                  <a:srgbClr val="151617"/>
                </a:solidFill>
                <a:latin typeface="Montserrat Black" pitchFamily="34" charset="0"/>
                <a:ea typeface="Montserrat Black" pitchFamily="34" charset="-122"/>
                <a:cs typeface="Montserrat Black" pitchFamily="34" charset="-120"/>
              </a:rPr>
              <a:t>Total Quantity</a:t>
            </a:r>
            <a:endParaRPr lang="en-US" sz="2550" dirty="0"/>
          </a:p>
        </p:txBody>
      </p:sp>
      <p:sp>
        <p:nvSpPr>
          <p:cNvPr id="9" name="Text 4"/>
          <p:cNvSpPr/>
          <p:nvPr/>
        </p:nvSpPr>
        <p:spPr>
          <a:xfrm>
            <a:off x="5312450" y="6675834"/>
            <a:ext cx="4005382" cy="836533"/>
          </a:xfrm>
          <a:prstGeom prst="rect">
            <a:avLst/>
          </a:prstGeom>
          <a:noFill/>
          <a:ln/>
        </p:spPr>
        <p:txBody>
          <a:bodyPr wrap="square" lIns="0" tIns="0" rIns="0" bIns="0" rtlCol="0" anchor="t"/>
          <a:lstStyle/>
          <a:p>
            <a:pPr marL="0" indent="0" algn="l">
              <a:lnSpc>
                <a:spcPts val="3250"/>
              </a:lnSpc>
              <a:buNone/>
            </a:pPr>
            <a:r>
              <a:rPr lang="en-US" sz="2050" dirty="0">
                <a:solidFill>
                  <a:srgbClr val="151617"/>
                </a:solidFill>
                <a:latin typeface="Inconsolata" pitchFamily="34" charset="0"/>
                <a:ea typeface="Inconsolata" pitchFamily="34" charset="-122"/>
                <a:cs typeface="Inconsolata" pitchFamily="34" charset="-120"/>
              </a:rPr>
              <a:t>Bottom 5 pizzas by number of units sold</a:t>
            </a:r>
            <a:endParaRPr lang="en-US" sz="2050" dirty="0"/>
          </a:p>
        </p:txBody>
      </p:sp>
      <p:pic>
        <p:nvPicPr>
          <p:cNvPr id="10" name="Image 3" descr="preencoded.png"/>
          <p:cNvPicPr>
            <a:picLocks noChangeAspect="1"/>
          </p:cNvPicPr>
          <p:nvPr/>
        </p:nvPicPr>
        <p:blipFill>
          <a:blip r:embed="rId6"/>
          <a:stretch>
            <a:fillRect/>
          </a:stretch>
        </p:blipFill>
        <p:spPr>
          <a:xfrm>
            <a:off x="9709904" y="5195649"/>
            <a:ext cx="653534" cy="653534"/>
          </a:xfrm>
          <a:prstGeom prst="rect">
            <a:avLst/>
          </a:prstGeom>
        </p:spPr>
      </p:pic>
      <p:sp>
        <p:nvSpPr>
          <p:cNvPr id="11" name="Text 5"/>
          <p:cNvSpPr/>
          <p:nvPr/>
        </p:nvSpPr>
        <p:spPr>
          <a:xfrm>
            <a:off x="9709904" y="6110526"/>
            <a:ext cx="3267789" cy="408503"/>
          </a:xfrm>
          <a:prstGeom prst="rect">
            <a:avLst/>
          </a:prstGeom>
          <a:noFill/>
          <a:ln/>
        </p:spPr>
        <p:txBody>
          <a:bodyPr wrap="none" lIns="0" tIns="0" rIns="0" bIns="0" rtlCol="0" anchor="t"/>
          <a:lstStyle/>
          <a:p>
            <a:pPr marL="0" indent="0" algn="l">
              <a:lnSpc>
                <a:spcPts val="3200"/>
              </a:lnSpc>
              <a:buNone/>
            </a:pPr>
            <a:r>
              <a:rPr lang="en-US" sz="2550" b="1" dirty="0">
                <a:solidFill>
                  <a:srgbClr val="151617"/>
                </a:solidFill>
                <a:latin typeface="Montserrat Black" pitchFamily="34" charset="0"/>
                <a:ea typeface="Montserrat Black" pitchFamily="34" charset="-122"/>
                <a:cs typeface="Montserrat Black" pitchFamily="34" charset="-120"/>
              </a:rPr>
              <a:t>Total Orders</a:t>
            </a:r>
            <a:endParaRPr lang="en-US" sz="2550" dirty="0"/>
          </a:p>
        </p:txBody>
      </p:sp>
      <p:sp>
        <p:nvSpPr>
          <p:cNvPr id="12" name="Text 6"/>
          <p:cNvSpPr/>
          <p:nvPr/>
        </p:nvSpPr>
        <p:spPr>
          <a:xfrm>
            <a:off x="9709904" y="6675834"/>
            <a:ext cx="4005382" cy="836533"/>
          </a:xfrm>
          <a:prstGeom prst="rect">
            <a:avLst/>
          </a:prstGeom>
          <a:noFill/>
          <a:ln/>
        </p:spPr>
        <p:txBody>
          <a:bodyPr wrap="square" lIns="0" tIns="0" rIns="0" bIns="0" rtlCol="0" anchor="t"/>
          <a:lstStyle/>
          <a:p>
            <a:pPr marL="0" indent="0" algn="l">
              <a:lnSpc>
                <a:spcPts val="3250"/>
              </a:lnSpc>
              <a:buNone/>
            </a:pPr>
            <a:r>
              <a:rPr lang="en-US" sz="2050" dirty="0">
                <a:solidFill>
                  <a:srgbClr val="151617"/>
                </a:solidFill>
                <a:latin typeface="Inconsolata" pitchFamily="34" charset="0"/>
                <a:ea typeface="Inconsolata" pitchFamily="34" charset="-122"/>
                <a:cs typeface="Inconsolata" pitchFamily="34" charset="-120"/>
              </a:rPr>
              <a:t>Bottom 5 pizzas by frequency of orders</a:t>
            </a:r>
            <a:endParaRPr lang="en-US" sz="2050" dirty="0"/>
          </a:p>
        </p:txBody>
      </p:sp>
      <p:sp>
        <p:nvSpPr>
          <p:cNvPr id="13" name="Rectangle 12">
            <a:extLst>
              <a:ext uri="{FF2B5EF4-FFF2-40B4-BE49-F238E27FC236}">
                <a16:creationId xmlns:a16="http://schemas.microsoft.com/office/drawing/2014/main" id="{FEC0FA14-AE2B-36F5-DC34-CB7ACE44F7E6}"/>
              </a:ext>
            </a:extLst>
          </p:cNvPr>
          <p:cNvSpPr/>
          <p:nvPr/>
        </p:nvSpPr>
        <p:spPr>
          <a:xfrm>
            <a:off x="-59" y="7716322"/>
            <a:ext cx="14630400" cy="495300"/>
          </a:xfrm>
          <a:prstGeom prst="rect">
            <a:avLst/>
          </a:prstGeom>
          <a:solidFill>
            <a:srgbClr val="1186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1738</TotalTime>
  <Words>1057</Words>
  <Application>Microsoft Office PowerPoint</Application>
  <PresentationFormat>Custom</PresentationFormat>
  <Paragraphs>166</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Montserrat Black</vt:lpstr>
      <vt:lpstr>Inconsolata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Rohit Govind</cp:lastModifiedBy>
  <cp:revision>5</cp:revision>
  <dcterms:created xsi:type="dcterms:W3CDTF">2024-10-23T06:22:14Z</dcterms:created>
  <dcterms:modified xsi:type="dcterms:W3CDTF">2024-10-24T11:33:39Z</dcterms:modified>
</cp:coreProperties>
</file>